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</p:sldIdLst>
  <p:sldSz cx="6858000" cy="9144000" type="screen4x3"/>
  <p:notesSz cx="6819900" cy="99187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A249"/>
    <a:srgbClr val="C75F09"/>
    <a:srgbClr val="B4560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1" d="100"/>
          <a:sy n="61" d="100"/>
        </p:scale>
        <p:origin x="-3726" y="-702"/>
      </p:cViewPr>
      <p:guideLst>
        <p:guide orient="horz" pos="2880"/>
        <p:guide pos="216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564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5440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0108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099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8574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7205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0024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984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557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79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9074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71D35-06C8-46E9-80E9-B3FE28649324}" type="datetimeFigureOut">
              <a:rPr lang="ru-RU" smtClean="0"/>
              <a:pPr/>
              <a:t>22.07.2018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FD14C-8F24-4DA4-B172-E38D8F0B55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7986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.png"/><Relationship Id="rId10" Type="http://schemas.openxmlformats.org/officeDocument/2006/relationships/image" Target="../media/image10.png"/><Relationship Id="rId4" Type="http://schemas.openxmlformats.org/officeDocument/2006/relationships/image" Target="../media/image13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91" t="57394"/>
          <a:stretch/>
        </p:blipFill>
        <p:spPr bwMode="auto">
          <a:xfrm>
            <a:off x="910343" y="3563888"/>
            <a:ext cx="5326969" cy="1021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937" b="81226"/>
          <a:stretch/>
        </p:blipFill>
        <p:spPr bwMode="auto">
          <a:xfrm>
            <a:off x="1411" y="3131840"/>
            <a:ext cx="619277" cy="65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84" r="60743" b="86461"/>
          <a:stretch/>
        </p:blipFill>
        <p:spPr bwMode="auto">
          <a:xfrm>
            <a:off x="5489" y="18142"/>
            <a:ext cx="807532" cy="85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904725" y="2639018"/>
            <a:ext cx="5217588" cy="470042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231" r="89592" b="29704"/>
          <a:stretch/>
        </p:blipFill>
        <p:spPr bwMode="auto">
          <a:xfrm>
            <a:off x="19915" y="1907704"/>
            <a:ext cx="577017" cy="617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48680" y="1907704"/>
            <a:ext cx="62718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700" b="1" dirty="0" smtClean="0">
                <a:latin typeface="Arial Narrow" panose="020B0606020202030204" pitchFamily="34" charset="0"/>
              </a:rPr>
              <a:t>Используя свой персональный логин и пароль, войдите в Сбербанк онлайн и перейдите в раздел «Платежи и переводы» </a:t>
            </a:r>
            <a:endParaRPr lang="ru-RU" sz="1700" b="1" dirty="0">
              <a:latin typeface="Arial Narrow" panose="020B0606020202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89" t="13862" r="47639" b="82840"/>
          <a:stretch/>
        </p:blipFill>
        <p:spPr bwMode="auto">
          <a:xfrm>
            <a:off x="1052736" y="2704427"/>
            <a:ext cx="4749800" cy="33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132856" y="2627784"/>
            <a:ext cx="2088232" cy="580699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92696" y="35496"/>
            <a:ext cx="61388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A249"/>
                </a:solidFill>
                <a:latin typeface="Arial Narrow" panose="020B0606020202030204" pitchFamily="34" charset="0"/>
              </a:rPr>
              <a:t>Как легко и быстро оплатить услуги </a:t>
            </a:r>
          </a:p>
          <a:p>
            <a:pPr algn="ctr"/>
            <a:r>
              <a:rPr lang="ru-RU" sz="2200" b="1" dirty="0" smtClean="0">
                <a:solidFill>
                  <a:srgbClr val="00A249"/>
                </a:solidFill>
                <a:latin typeface="Arial Narrow" panose="020B0606020202030204" pitchFamily="34" charset="0"/>
              </a:rPr>
              <a:t>Детского сада </a:t>
            </a:r>
            <a:r>
              <a:rPr lang="ru-RU" sz="2200" b="1" dirty="0">
                <a:solidFill>
                  <a:srgbClr val="00A249"/>
                </a:solidFill>
                <a:latin typeface="Arial Narrow" panose="020B0606020202030204" pitchFamily="34" charset="0"/>
              </a:rPr>
              <a:t>№28 "Золотой ключик" Котлас через Сбербанк?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7324" y="899592"/>
            <a:ext cx="6494044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>
                <a:latin typeface="Arial Narrow" panose="020B0606020202030204" pitchFamily="34" charset="0"/>
              </a:rPr>
              <a:t>Оплатить любые услуги Вы можете:</a:t>
            </a:r>
          </a:p>
          <a:p>
            <a:pPr marL="285750" indent="-285750" algn="just">
              <a:buClr>
                <a:srgbClr val="00B050"/>
              </a:buClr>
              <a:buSzPct val="180000"/>
              <a:buFont typeface="Arial" panose="020B0604020202020204" pitchFamily="34" charset="0"/>
              <a:buChar char="•"/>
            </a:pPr>
            <a:r>
              <a:rPr lang="ru-RU" sz="125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ru-RU" sz="125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операциониста</a:t>
            </a:r>
            <a:r>
              <a:rPr lang="ru-RU" sz="125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, обратившись в любое отделение Сбербанка</a:t>
            </a:r>
          </a:p>
          <a:p>
            <a:pPr marL="285750" indent="-285750" algn="just">
              <a:buClr>
                <a:srgbClr val="00B050"/>
              </a:buClr>
              <a:buSzPct val="180000"/>
              <a:buFont typeface="Arial" panose="020B0604020202020204" pitchFamily="34" charset="0"/>
              <a:buChar char="•"/>
            </a:pPr>
            <a:r>
              <a:rPr lang="ru-RU" sz="125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через устройства самообслуживания Сбербанка (наличными и по карте)</a:t>
            </a:r>
          </a:p>
          <a:p>
            <a:pPr marL="285750" indent="-285750" algn="just">
              <a:buClr>
                <a:srgbClr val="00B050"/>
              </a:buClr>
              <a:buSzPct val="180000"/>
              <a:buFont typeface="Arial" panose="020B0604020202020204" pitchFamily="34" charset="0"/>
              <a:buChar char="•"/>
            </a:pPr>
            <a:r>
              <a:rPr lang="ru-RU" sz="125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через Сбербанк Онлайн и Мобильное приложение Сбербанка</a:t>
            </a:r>
          </a:p>
        </p:txBody>
      </p:sp>
      <p:sp>
        <p:nvSpPr>
          <p:cNvPr id="24" name="Объект 2"/>
          <p:cNvSpPr txBox="1">
            <a:spLocks/>
          </p:cNvSpPr>
          <p:nvPr/>
        </p:nvSpPr>
        <p:spPr>
          <a:xfrm>
            <a:off x="692696" y="3203848"/>
            <a:ext cx="5214660" cy="4385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1700" b="1" dirty="0">
                <a:solidFill>
                  <a:schemeClr val="tx1"/>
                </a:solidFill>
                <a:latin typeface="Arial Narrow" panose="020B0606020202030204" pitchFamily="34" charset="0"/>
              </a:rPr>
              <a:t>В строке поиска введите ИНН </a:t>
            </a:r>
            <a:r>
              <a:rPr lang="ru-RU" sz="17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организации </a:t>
            </a:r>
            <a:endParaRPr lang="ru-RU" sz="17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53"/>
          <a:stretch/>
        </p:blipFill>
        <p:spPr bwMode="auto">
          <a:xfrm>
            <a:off x="1012957" y="3673511"/>
            <a:ext cx="5026715" cy="802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0688" y="4572000"/>
            <a:ext cx="6288013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Выберите услугу и последовательно введите необходимые для оплаты данные в поля, отмеченные звездочкой и нажимайте кнопку </a:t>
            </a:r>
            <a:r>
              <a:rPr lang="ru-RU" sz="1700" b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«Продолжить»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9152" b="76117"/>
          <a:stretch/>
        </p:blipFill>
        <p:spPr bwMode="auto">
          <a:xfrm>
            <a:off x="23756" y="4716016"/>
            <a:ext cx="596932" cy="645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430" t="48318" r="55503" b="48989"/>
          <a:stretch/>
        </p:blipFill>
        <p:spPr bwMode="auto">
          <a:xfrm>
            <a:off x="548680" y="5796136"/>
            <a:ext cx="4484346" cy="375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02" t="65097" r="50466" b="31474"/>
          <a:stretch/>
        </p:blipFill>
        <p:spPr bwMode="auto">
          <a:xfrm>
            <a:off x="1237074" y="6660232"/>
            <a:ext cx="4939930" cy="39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78" t="74770" r="51306" b="21807"/>
          <a:stretch/>
        </p:blipFill>
        <p:spPr bwMode="auto">
          <a:xfrm>
            <a:off x="899802" y="6228184"/>
            <a:ext cx="5291346" cy="413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718" t="62685" r="56525" b="34759"/>
          <a:stretch/>
        </p:blipFill>
        <p:spPr bwMode="auto">
          <a:xfrm>
            <a:off x="1124744" y="4067944"/>
            <a:ext cx="1294811" cy="239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Скругленный прямоугольник 34"/>
          <p:cNvSpPr/>
          <p:nvPr/>
        </p:nvSpPr>
        <p:spPr>
          <a:xfrm>
            <a:off x="2708920" y="5884086"/>
            <a:ext cx="1361229" cy="237649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780928" y="6297659"/>
            <a:ext cx="3521469" cy="29056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Picture 4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022" b="68036"/>
          <a:stretch/>
        </p:blipFill>
        <p:spPr bwMode="auto">
          <a:xfrm>
            <a:off x="42503" y="7596336"/>
            <a:ext cx="650193" cy="61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76357" y="7596336"/>
            <a:ext cx="6289653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На последнем этапе «подтверждения» необходимо еще раз внимательно  проверить введенную </a:t>
            </a:r>
            <a:r>
              <a:rPr lang="ru-RU" sz="17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информацию,</a:t>
            </a:r>
            <a:r>
              <a:rPr lang="ru-RU" sz="1700" b="1" dirty="0" smtClean="0">
                <a:solidFill>
                  <a:srgbClr val="343434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ru-RU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нажать кнопку </a:t>
            </a:r>
            <a:r>
              <a:rPr lang="ru-RU" sz="1700" b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«Подтвердить по </a:t>
            </a:r>
            <a:r>
              <a:rPr lang="en-US" sz="1700" b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SMS</a:t>
            </a:r>
            <a:r>
              <a:rPr lang="ru-RU" sz="1700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» </a:t>
            </a:r>
            <a:r>
              <a:rPr lang="ru-RU" sz="17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, далее  </a:t>
            </a:r>
            <a:r>
              <a:rPr lang="ru-RU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в соответствующее поле программы </a:t>
            </a:r>
            <a:r>
              <a:rPr lang="ru-RU" sz="17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необходимо  </a:t>
            </a:r>
            <a:r>
              <a:rPr lang="ru-RU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ввести код подтверждения, полученный в </a:t>
            </a:r>
            <a:r>
              <a:rPr lang="en-US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SMS</a:t>
            </a:r>
            <a:r>
              <a:rPr lang="ru-RU" sz="1700" b="1" dirty="0">
                <a:latin typeface="Arial Narrow" panose="020B0606020202030204" pitchFamily="34" charset="0"/>
                <a:cs typeface="Arial" panose="020B0604020202020204" pitchFamily="34" charset="0"/>
              </a:rPr>
              <a:t> с номера </a:t>
            </a:r>
            <a:r>
              <a:rPr lang="ru-RU" sz="17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900</a:t>
            </a:r>
            <a:endParaRPr lang="ru-RU" sz="17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18" t="70148" r="59018" b="27000"/>
          <a:stretch/>
        </p:blipFill>
        <p:spPr bwMode="auto">
          <a:xfrm>
            <a:off x="993499" y="7164288"/>
            <a:ext cx="3548163" cy="337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Скругленный прямоугольник 39"/>
          <p:cNvSpPr/>
          <p:nvPr/>
        </p:nvSpPr>
        <p:spPr>
          <a:xfrm>
            <a:off x="2780928" y="7201823"/>
            <a:ext cx="1737337" cy="299907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412" t="61442" r="49424" b="35994"/>
          <a:stretch/>
        </p:blipFill>
        <p:spPr bwMode="auto">
          <a:xfrm>
            <a:off x="1772149" y="5436096"/>
            <a:ext cx="4289588" cy="341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6391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\\Seb-pop-fs00001.omega.sbrf.ru\fir\8637\BANK_XXI\2_Направления_работы\2_Платежные_сервисы\Договора на ПП\7802312751_МРСК Северо-Запада\Памятки\для МП\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3572" r="1375" b="46235"/>
          <a:stretch/>
        </p:blipFill>
        <p:spPr bwMode="auto">
          <a:xfrm>
            <a:off x="3709341" y="1347326"/>
            <a:ext cx="2945270" cy="26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231" r="89592" b="29704"/>
          <a:stretch/>
        </p:blipFill>
        <p:spPr bwMode="auto">
          <a:xfrm>
            <a:off x="116632" y="1693936"/>
            <a:ext cx="612263" cy="654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Скругленный прямоугольник 21"/>
          <p:cNvSpPr/>
          <p:nvPr/>
        </p:nvSpPr>
        <p:spPr>
          <a:xfrm>
            <a:off x="4221088" y="2915816"/>
            <a:ext cx="2053202" cy="31376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44445" y="79628"/>
            <a:ext cx="62135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A249"/>
                </a:solidFill>
                <a:latin typeface="Arial Narrow" panose="020B0606020202030204" pitchFamily="34" charset="0"/>
              </a:rPr>
              <a:t>Как легко и быстро оплатить услуги </a:t>
            </a:r>
          </a:p>
          <a:p>
            <a:pPr algn="ctr"/>
            <a:r>
              <a:rPr lang="ru-RU" sz="2200" b="1" dirty="0">
                <a:solidFill>
                  <a:srgbClr val="00A249"/>
                </a:solidFill>
                <a:latin typeface="Arial Narrow" panose="020B0606020202030204" pitchFamily="34" charset="0"/>
              </a:rPr>
              <a:t>Детского сада №28 "Золотой ключик" Котлас </a:t>
            </a:r>
            <a:r>
              <a:rPr lang="ru-RU" sz="2200" b="1" dirty="0" smtClean="0">
                <a:solidFill>
                  <a:srgbClr val="00A249"/>
                </a:solidFill>
                <a:latin typeface="Arial Narrow" panose="020B0606020202030204" pitchFamily="34" charset="0"/>
              </a:rPr>
              <a:t>через Мобильное </a:t>
            </a:r>
            <a:r>
              <a:rPr lang="ru-RU" sz="2200" b="1" dirty="0">
                <a:solidFill>
                  <a:srgbClr val="00A249"/>
                </a:solidFill>
                <a:latin typeface="Arial Narrow" panose="020B0606020202030204" pitchFamily="34" charset="0"/>
              </a:rPr>
              <a:t>приложение Сбербанка </a:t>
            </a:r>
            <a:r>
              <a:rPr lang="ru-RU" sz="2200" b="1" u="sng" dirty="0">
                <a:solidFill>
                  <a:srgbClr val="00A249"/>
                </a:solidFill>
                <a:latin typeface="Arial Narrow" panose="020B0606020202030204" pitchFamily="34" charset="0"/>
              </a:rPr>
              <a:t>по штрих-коду</a:t>
            </a:r>
            <a:r>
              <a:rPr lang="ru-RU" sz="2200" b="1" dirty="0">
                <a:solidFill>
                  <a:srgbClr val="00A249"/>
                </a:solidFill>
                <a:latin typeface="Arial Narrow" panose="020B0606020202030204" pitchFamily="34" charset="0"/>
              </a:rPr>
              <a:t>?</a:t>
            </a:r>
          </a:p>
        </p:txBody>
      </p:sp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3" y="0"/>
            <a:ext cx="792088" cy="1574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94482" y="1637904"/>
            <a:ext cx="2634518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>
                <a:latin typeface="Arial Narrow" panose="020B0606020202030204" pitchFamily="34" charset="0"/>
              </a:rPr>
              <a:t>Войдите в мобильное приложение</a:t>
            </a:r>
            <a:r>
              <a:rPr lang="en-US" b="1" dirty="0">
                <a:latin typeface="Arial Narrow" panose="020B0606020202030204" pitchFamily="34" charset="0"/>
              </a:rPr>
              <a:t> </a:t>
            </a:r>
            <a:r>
              <a:rPr lang="ru-RU" b="1" dirty="0">
                <a:latin typeface="Arial Narrow" panose="020B0606020202030204" pitchFamily="34" charset="0"/>
              </a:rPr>
              <a:t>Сбербанк </a:t>
            </a:r>
            <a:r>
              <a:rPr lang="ru-RU" b="1" dirty="0" smtClean="0">
                <a:latin typeface="Arial Narrow" panose="020B0606020202030204" pitchFamily="34" charset="0"/>
              </a:rPr>
              <a:t>Онлайн, </a:t>
            </a:r>
            <a:r>
              <a:rPr lang="ru-RU" b="1" dirty="0">
                <a:latin typeface="Arial Narrow" panose="020B0606020202030204" pitchFamily="34" charset="0"/>
              </a:rPr>
              <a:t>выберите раздел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«Платежи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», </a:t>
            </a:r>
            <a:r>
              <a:rPr lang="ru-RU" b="1" dirty="0" smtClean="0">
                <a:latin typeface="Arial Narrow" panose="020B0606020202030204" pitchFamily="34" charset="0"/>
              </a:rPr>
              <a:t>выберите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«Оплата по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QR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 или штрих-коду»: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626878" y="1507778"/>
            <a:ext cx="24921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endParaRPr lang="en-US" sz="2000" b="1" u="sng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>
              <a:lnSpc>
                <a:spcPct val="80000"/>
              </a:lnSpc>
            </a:pPr>
            <a:endParaRPr lang="ru-RU" sz="2000" b="1" u="sng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44444" y="7924901"/>
            <a:ext cx="609692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 smtClean="0">
                <a:latin typeface="Arial Narrow" panose="020B0606020202030204" pitchFamily="34" charset="0"/>
              </a:rPr>
              <a:t>Внимательно </a:t>
            </a:r>
            <a:r>
              <a:rPr lang="en-US" b="1" dirty="0" smtClean="0">
                <a:latin typeface="Arial Narrow" panose="020B0606020202030204" pitchFamily="34" charset="0"/>
              </a:rPr>
              <a:t> </a:t>
            </a:r>
            <a:r>
              <a:rPr lang="ru-RU" b="1" dirty="0" smtClean="0">
                <a:latin typeface="Arial Narrow" panose="020B0606020202030204" pitchFamily="34" charset="0"/>
              </a:rPr>
              <a:t>проверьте реквизиты платежа</a:t>
            </a:r>
            <a:r>
              <a:rPr lang="en-US" b="1" dirty="0" smtClean="0">
                <a:latin typeface="Arial Narrow" panose="020B0606020202030204" pitchFamily="34" charset="0"/>
              </a:rPr>
              <a:t> </a:t>
            </a:r>
            <a:r>
              <a:rPr lang="ru-RU" b="1" dirty="0" smtClean="0">
                <a:latin typeface="Arial Narrow" panose="020B0606020202030204" pitchFamily="34" charset="0"/>
              </a:rPr>
              <a:t>и нажмите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«Подтвердить»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37012" y="1331640"/>
            <a:ext cx="3276364" cy="2664750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937" b="81226"/>
          <a:stretch/>
        </p:blipFill>
        <p:spPr bwMode="auto">
          <a:xfrm>
            <a:off x="3328212" y="4234424"/>
            <a:ext cx="639029" cy="674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3826240" y="4211960"/>
            <a:ext cx="303176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 smtClean="0">
                <a:latin typeface="Arial Narrow" panose="020B0606020202030204" pitchFamily="34" charset="0"/>
              </a:rPr>
              <a:t>Наведите камеру телефона на штрих-код, размещенный на квитанции. Далее выберите карту, с которой производим оплату,  нажмите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«Продолжить»: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34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1" t="1104" r="-941" b="55404"/>
          <a:stretch/>
        </p:blipFill>
        <p:spPr bwMode="auto">
          <a:xfrm>
            <a:off x="220509" y="3356765"/>
            <a:ext cx="3040465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Скругленный прямоугольник 34"/>
          <p:cNvSpPr/>
          <p:nvPr/>
        </p:nvSpPr>
        <p:spPr>
          <a:xfrm>
            <a:off x="105036" y="3275856"/>
            <a:ext cx="3251956" cy="2204117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44520" y="4860032"/>
            <a:ext cx="3040464" cy="49567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2B05F740-648F-44B3-B2D6-F5A06BA69D28" descr="image1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3525" t="67039" r="767" b="19986"/>
          <a:stretch/>
        </p:blipFill>
        <p:spPr bwMode="auto">
          <a:xfrm>
            <a:off x="3794854" y="5847427"/>
            <a:ext cx="2658482" cy="596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4D61BE66-FFBC-4852-96FD-B45E2C532CC9" descr="image2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278" r="-1680" b="26228"/>
          <a:stretch/>
        </p:blipFill>
        <p:spPr bwMode="auto">
          <a:xfrm>
            <a:off x="3894729" y="6516216"/>
            <a:ext cx="2574493" cy="742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4D61BE66-FFBC-4852-96FD-B45E2C532CC9" descr="image2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121"/>
          <a:stretch/>
        </p:blipFill>
        <p:spPr bwMode="auto">
          <a:xfrm>
            <a:off x="3967241" y="7224531"/>
            <a:ext cx="2442576" cy="515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Скругленный прямоугольник 36"/>
          <p:cNvSpPr/>
          <p:nvPr/>
        </p:nvSpPr>
        <p:spPr>
          <a:xfrm>
            <a:off x="3626112" y="5724128"/>
            <a:ext cx="3115256" cy="2016224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353" b="76795"/>
          <a:stretch/>
        </p:blipFill>
        <p:spPr bwMode="auto">
          <a:xfrm>
            <a:off x="56798" y="6068687"/>
            <a:ext cx="677849" cy="66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796844" y="5958384"/>
            <a:ext cx="2531368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 smtClean="0">
                <a:latin typeface="Arial Narrow" panose="020B0606020202030204" pitchFamily="34" charset="0"/>
              </a:rPr>
              <a:t>Введите ФИО плательщика, серию и номер документа удостоверяющего личность и нажмите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«Продолжить»:</a:t>
            </a:r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022" b="68036"/>
          <a:stretch/>
        </p:blipFill>
        <p:spPr bwMode="auto">
          <a:xfrm>
            <a:off x="44624" y="7812360"/>
            <a:ext cx="650193" cy="619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Скругленный прямоугольник 40"/>
          <p:cNvSpPr/>
          <p:nvPr/>
        </p:nvSpPr>
        <p:spPr>
          <a:xfrm>
            <a:off x="3861047" y="6012159"/>
            <a:ext cx="2548769" cy="316295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896078" y="6562490"/>
            <a:ext cx="2557258" cy="324948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4075123" y="7350191"/>
            <a:ext cx="2234197" cy="246145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94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222</Words>
  <Application>Microsoft Office PowerPoint</Application>
  <PresentationFormat>Экран (4:3)</PresentationFormat>
  <Paragraphs>16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Company>Северный банк ОАО "Сбербанк России"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Спирина Надежда Леонидовна</dc:creator>
  <cp:lastModifiedBy>User</cp:lastModifiedBy>
  <cp:revision>28</cp:revision>
  <dcterms:created xsi:type="dcterms:W3CDTF">2017-10-12T08:44:12Z</dcterms:created>
  <dcterms:modified xsi:type="dcterms:W3CDTF">2018-07-22T07:47:26Z</dcterms:modified>
</cp:coreProperties>
</file>