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4"/>
  </p:notesMasterIdLst>
  <p:sldIdLst>
    <p:sldId id="296" r:id="rId2"/>
    <p:sldId id="275" r:id="rId3"/>
    <p:sldId id="276" r:id="rId4"/>
    <p:sldId id="286" r:id="rId5"/>
    <p:sldId id="287" r:id="rId6"/>
    <p:sldId id="290" r:id="rId7"/>
    <p:sldId id="291" r:id="rId8"/>
    <p:sldId id="288" r:id="rId9"/>
    <p:sldId id="289" r:id="rId10"/>
    <p:sldId id="292" r:id="rId11"/>
    <p:sldId id="299" r:id="rId12"/>
    <p:sldId id="29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FF"/>
    <a:srgbClr val="CCFF99"/>
    <a:srgbClr val="99FFCC"/>
    <a:srgbClr val="99FF66"/>
    <a:srgbClr val="0000CC"/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571" autoAdjust="0"/>
    <p:restoredTop sz="94660"/>
  </p:normalViewPr>
  <p:slideViewPr>
    <p:cSldViewPr>
      <p:cViewPr varScale="1">
        <p:scale>
          <a:sx n="110" d="100"/>
          <a:sy n="110" d="100"/>
        </p:scale>
        <p:origin x="-190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A4EED-4D87-4C88-A308-B5734760DAD7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BF434-DE73-4D2C-8FF5-AFDB27F143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7861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3A568E5-C764-46B0-AB47-E4A211A85F78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8E5-C764-46B0-AB47-E4A211A85F78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8E5-C764-46B0-AB47-E4A211A85F78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A568E5-C764-46B0-AB47-E4A211A85F78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3A568E5-C764-46B0-AB47-E4A211A85F78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8E5-C764-46B0-AB47-E4A211A85F78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8E5-C764-46B0-AB47-E4A211A85F78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A568E5-C764-46B0-AB47-E4A211A85F78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68E5-C764-46B0-AB47-E4A211A85F78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A568E5-C764-46B0-AB47-E4A211A85F78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A568E5-C764-46B0-AB47-E4A211A85F78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3A568E5-C764-46B0-AB47-E4A211A85F78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4448642-E35E-4574-A75E-EF589672B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s120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48708" y="0"/>
            <a:ext cx="9192708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85728"/>
            <a:ext cx="1428744" cy="1428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214414" y="500042"/>
            <a:ext cx="6000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«Детский сад комбинированного вида 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28 «Золотой ключик»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1857364"/>
            <a:ext cx="6000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контроля  за питанием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3306" y="6000768"/>
            <a:ext cx="1593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апрель 2019 г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29256" y="5286388"/>
            <a:ext cx="33626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Заведующий МДОУ № 28 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Порошина Ирина Викторовна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" name="Picture 2" descr="http://mdoo55.ucoz.ru/graffiti/photo/Page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822" b="15196"/>
          <a:stretch/>
        </p:blipFill>
        <p:spPr bwMode="auto">
          <a:xfrm>
            <a:off x="1928794" y="2857496"/>
            <a:ext cx="5737262" cy="244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707904" y="332656"/>
            <a:ext cx="4968552" cy="504056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Родительский комитет (совет МДОУ)  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857356" y="2214554"/>
            <a:ext cx="662473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контроль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обсуждении и согласовании меню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совета по питанию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kolosok.klgd.prosadiki.ru/media/2018/09/17/1217344355/hello_html_m1a065ac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214290"/>
            <a:ext cx="3178301" cy="178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926"/>
          <a:stretch/>
        </p:blipFill>
        <p:spPr>
          <a:xfrm>
            <a:off x="785786" y="3857628"/>
            <a:ext cx="3739629" cy="2526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043">
            <a:off x="5076885" y="3752120"/>
            <a:ext cx="3712607" cy="26574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21971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ы для презентаций по питан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76147" cy="684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323" t="17856" r="34722" b="4894"/>
          <a:stretch/>
        </p:blipFill>
        <p:spPr>
          <a:xfrm rot="339273">
            <a:off x="433215" y="696489"/>
            <a:ext cx="2047166" cy="30161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6460" r="62027" b="2746"/>
          <a:stretch/>
        </p:blipFill>
        <p:spPr>
          <a:xfrm rot="21326860" flipH="1">
            <a:off x="7010320" y="588135"/>
            <a:ext cx="1875009" cy="29888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8742" y="952047"/>
            <a:ext cx="3870760" cy="25805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644" r="22553"/>
          <a:stretch/>
        </p:blipFill>
        <p:spPr>
          <a:xfrm>
            <a:off x="6674042" y="3839455"/>
            <a:ext cx="2326943" cy="25939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9026" y="4019820"/>
            <a:ext cx="3782810" cy="25218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10" r="18028" b="9825"/>
          <a:stretch/>
        </p:blipFill>
        <p:spPr>
          <a:xfrm rot="21007101">
            <a:off x="79033" y="4134219"/>
            <a:ext cx="2570960" cy="25124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589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USER\Desktop\s120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5019"/>
            <a:ext cx="9144000" cy="6883019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85728"/>
            <a:ext cx="1428744" cy="1428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214414" y="1000108"/>
            <a:ext cx="72866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Book Antiqua" pitchFamily="18" charset="0"/>
                <a:cs typeface="Browallia New" pitchFamily="34" charset="-34"/>
              </a:rPr>
              <a:t>   Реальные действия-</a:t>
            </a:r>
          </a:p>
          <a:p>
            <a:pPr>
              <a:buNone/>
            </a:pPr>
            <a:endParaRPr lang="ru-RU" sz="3200" b="1" dirty="0" smtClean="0">
              <a:solidFill>
                <a:srgbClr val="002060"/>
              </a:solidFill>
              <a:latin typeface="Book Antiqua" pitchFamily="18" charset="0"/>
              <a:cs typeface="Browallia New" pitchFamily="34" charset="-34"/>
            </a:endParaRPr>
          </a:p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Book Antiqua" pitchFamily="18" charset="0"/>
                <a:cs typeface="Browallia New" pitchFamily="34" charset="-34"/>
              </a:rPr>
              <a:t>          несут реальные перемены!</a:t>
            </a:r>
          </a:p>
          <a:p>
            <a:pPr>
              <a:buNone/>
            </a:pPr>
            <a:endParaRPr lang="ru-RU" sz="3200" b="1" dirty="0" smtClean="0">
              <a:solidFill>
                <a:srgbClr val="002060"/>
              </a:solidFill>
              <a:latin typeface="Book Antiqua" pitchFamily="18" charset="0"/>
              <a:cs typeface="Browallia New" pitchFamily="34" charset="-34"/>
            </a:endParaRPr>
          </a:p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Book Antiqua" pitchFamily="18" charset="0"/>
                <a:cs typeface="Browallia New" pitchFamily="34" charset="-34"/>
              </a:rPr>
              <a:t>  Изменения не происходят сами</a:t>
            </a:r>
          </a:p>
          <a:p>
            <a:pPr>
              <a:buNone/>
            </a:pPr>
            <a:endParaRPr lang="ru-RU" sz="3200" b="1" dirty="0" smtClean="0">
              <a:solidFill>
                <a:srgbClr val="002060"/>
              </a:solidFill>
              <a:latin typeface="Book Antiqua" pitchFamily="18" charset="0"/>
              <a:cs typeface="Browallia New" pitchFamily="34" charset="-34"/>
            </a:endParaRPr>
          </a:p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Book Antiqua" pitchFamily="18" charset="0"/>
                <a:cs typeface="Browallia New" pitchFamily="34" charset="-34"/>
              </a:rPr>
              <a:t>         по себе, их не нужно ждать,-</a:t>
            </a:r>
          </a:p>
          <a:p>
            <a:pPr>
              <a:buNone/>
            </a:pPr>
            <a:endParaRPr lang="ru-RU" sz="3200" b="1" dirty="0" smtClean="0">
              <a:solidFill>
                <a:srgbClr val="002060"/>
              </a:solidFill>
              <a:latin typeface="Book Antiqua" pitchFamily="18" charset="0"/>
              <a:cs typeface="Browallia New" pitchFamily="34" charset="-34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Book Antiqua" pitchFamily="18" charset="0"/>
                <a:cs typeface="Browallia New" pitchFamily="34" charset="-34"/>
              </a:rPr>
              <a:t>ИХ НУЖНО ДЕЛАТЬ!</a:t>
            </a:r>
            <a:endParaRPr lang="ru-RU" sz="3200" b="1" dirty="0">
              <a:solidFill>
                <a:srgbClr val="C00000"/>
              </a:solidFill>
              <a:latin typeface="Book Antiqua" pitchFamily="18" charset="0"/>
              <a:cs typeface="Browall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539552" y="116632"/>
            <a:ext cx="8003232" cy="64807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Организация контроля за питанием в МДОУ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82023" y="741620"/>
            <a:ext cx="3024336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МДОУ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08630" y="823583"/>
            <a:ext cx="2806774" cy="17543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по закладке основных продуктов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омиссия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снятию остатков продуктов питания (ежемесячно)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89772" y="1680115"/>
            <a:ext cx="259228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медсестра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1142984"/>
            <a:ext cx="2358495" cy="187743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завхоз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заведующий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складом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кладовщик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2500298" y="1928802"/>
            <a:ext cx="489474" cy="1292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4" idx="2"/>
          </p:cNvCxnSpPr>
          <p:nvPr/>
        </p:nvCxnSpPr>
        <p:spPr>
          <a:xfrm>
            <a:off x="4194191" y="1110952"/>
            <a:ext cx="0" cy="5691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7" idx="3"/>
          </p:cNvCxnSpPr>
          <p:nvPr/>
        </p:nvCxnSpPr>
        <p:spPr>
          <a:xfrm>
            <a:off x="5582060" y="1880170"/>
            <a:ext cx="330708" cy="615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998720" y="3380356"/>
            <a:ext cx="2636912" cy="126188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dirty="0"/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пищеблока</a:t>
            </a:r>
          </a:p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273788" y="3402353"/>
            <a:ext cx="2440041" cy="126188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младшие воспитатели</a:t>
            </a:r>
          </a:p>
          <a:p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6215074" y="3143248"/>
            <a:ext cx="2242592" cy="1292662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старшие воспитатели</a:t>
            </a:r>
          </a:p>
          <a:p>
            <a:pPr algn="ctr"/>
            <a:endParaRPr lang="ru-RU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6215074" y="4857760"/>
            <a:ext cx="2242592" cy="10156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</a:p>
          <a:p>
            <a:pPr algn="ctr"/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428596" y="5380672"/>
            <a:ext cx="4896544" cy="1292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комитет МДОУ (совет МДОУ)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по питанию</a:t>
            </a:r>
          </a:p>
          <a:p>
            <a:endParaRPr lang="ru-RU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4194191" y="2181338"/>
            <a:ext cx="0" cy="119901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5" idx="2"/>
            <a:endCxn id="5" idx="2"/>
          </p:cNvCxnSpPr>
          <p:nvPr/>
        </p:nvCxnSpPr>
        <p:spPr>
          <a:xfrm rot="5400000">
            <a:off x="7312017" y="2577909"/>
            <a:ext cx="1588" cy="15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Прямая со стрелкой 1024"/>
          <p:cNvCxnSpPr/>
          <p:nvPr/>
        </p:nvCxnSpPr>
        <p:spPr>
          <a:xfrm>
            <a:off x="5582060" y="3720515"/>
            <a:ext cx="65314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8" name="Прямая со стрелкой 1027"/>
          <p:cNvCxnSpPr/>
          <p:nvPr/>
        </p:nvCxnSpPr>
        <p:spPr>
          <a:xfrm>
            <a:off x="5635632" y="4725144"/>
            <a:ext cx="59956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0" name="Прямая со стрелкой 1029"/>
          <p:cNvCxnSpPr>
            <a:stCxn id="24" idx="3"/>
          </p:cNvCxnSpPr>
          <p:nvPr/>
        </p:nvCxnSpPr>
        <p:spPr>
          <a:xfrm flipV="1">
            <a:off x="5325140" y="5380674"/>
            <a:ext cx="951352" cy="64632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4" name="Прямая со стрелкой 1033"/>
          <p:cNvCxnSpPr>
            <a:stCxn id="20" idx="2"/>
          </p:cNvCxnSpPr>
          <p:nvPr/>
        </p:nvCxnSpPr>
        <p:spPr>
          <a:xfrm rot="5400000">
            <a:off x="3916128" y="5042498"/>
            <a:ext cx="801306" cy="79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Прямая со стрелкой 1035"/>
          <p:cNvCxnSpPr>
            <a:stCxn id="21" idx="3"/>
            <a:endCxn id="20" idx="1"/>
          </p:cNvCxnSpPr>
          <p:nvPr/>
        </p:nvCxnSpPr>
        <p:spPr>
          <a:xfrm flipV="1">
            <a:off x="2713829" y="4011298"/>
            <a:ext cx="284891" cy="219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4" name="Прямая со стрелкой 1043"/>
          <p:cNvCxnSpPr>
            <a:stCxn id="21" idx="2"/>
          </p:cNvCxnSpPr>
          <p:nvPr/>
        </p:nvCxnSpPr>
        <p:spPr>
          <a:xfrm rot="5400000">
            <a:off x="1095475" y="5044419"/>
            <a:ext cx="778516" cy="1815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7" name="Прямая со стрелкой 1046"/>
          <p:cNvCxnSpPr>
            <a:stCxn id="5" idx="2"/>
            <a:endCxn id="22" idx="0"/>
          </p:cNvCxnSpPr>
          <p:nvPr/>
        </p:nvCxnSpPr>
        <p:spPr>
          <a:xfrm rot="16200000" flipH="1">
            <a:off x="7041524" y="2848401"/>
            <a:ext cx="565339" cy="24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0" name="Прямая со стрелкой 1049"/>
          <p:cNvCxnSpPr>
            <a:stCxn id="22" idx="2"/>
          </p:cNvCxnSpPr>
          <p:nvPr/>
        </p:nvCxnSpPr>
        <p:spPr>
          <a:xfrm rot="5400000">
            <a:off x="7126801" y="4645479"/>
            <a:ext cx="419139" cy="1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5400000" flipH="1" flipV="1">
            <a:off x="1071538" y="3143248"/>
            <a:ext cx="428628" cy="15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8818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786446" y="3357562"/>
            <a:ext cx="2876547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ОРГАНИЗУЕТ </a:t>
            </a:r>
            <a:r>
              <a:rPr lang="ru-RU" dirty="0" smtClean="0"/>
              <a:t>профессиональную </a:t>
            </a:r>
          </a:p>
          <a:p>
            <a:r>
              <a:rPr lang="ru-RU" dirty="0" smtClean="0"/>
              <a:t>подготовку и аттестацию работников пищеблока</a:t>
            </a:r>
            <a:endParaRPr lang="ru-RU" dirty="0"/>
          </a:p>
        </p:txBody>
      </p:sp>
      <p:pic>
        <p:nvPicPr>
          <p:cNvPr id="2050" name="Picture 2" descr="https://ds20bakal.educhel.ru/uploads/34500/34429/generalimage/.thumbs/154075.jpg?152311999074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870" t="32470" r="30857" b="43771"/>
          <a:stretch/>
        </p:blipFill>
        <p:spPr bwMode="auto">
          <a:xfrm>
            <a:off x="1785918" y="2000240"/>
            <a:ext cx="3764055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4714876" y="142852"/>
            <a:ext cx="3528392" cy="648072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/>
              <a:t>ЗАВЕДУЮЩИЙ МДОУ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57884" y="1214422"/>
            <a:ext cx="244827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УЧАСТВУЕТ</a:t>
            </a:r>
            <a:r>
              <a:rPr lang="ru-RU" dirty="0" smtClean="0"/>
              <a:t> в составлении меню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519989" y="2080664"/>
            <a:ext cx="1872208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СНИМАЕТ</a:t>
            </a:r>
            <a:r>
              <a:rPr lang="ru-RU" dirty="0" smtClean="0"/>
              <a:t> пробу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00034" y="571480"/>
            <a:ext cx="3533522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Разрабатывает, утверждает и актуализирует программы производственного контроля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55652" y="4938535"/>
            <a:ext cx="3096344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ОСУЩЕСТВЛЯЕТ</a:t>
            </a:r>
            <a:r>
              <a:rPr lang="ru-RU" dirty="0" smtClean="0"/>
              <a:t> общий контроль, соблюдение санитарных правил и норм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85720" y="4214818"/>
            <a:ext cx="3540664" cy="203132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ЗАКЛЮЧАЕТ договоры со сторонними организациями на лабораторные исследования, дезинфекцию, дератизацию, дезинсекцию и вывоз твердых бытовых отходов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915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USER\Desktop\pIHOteedJe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4786322"/>
            <a:ext cx="2500330" cy="180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https://im0-tub-ru.yandex.net/i?id=e37ea537582af9e6821a0937d89201f4-l&amp;n=1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18" t="6727" r="17593" b="8085"/>
          <a:stretch/>
        </p:blipFill>
        <p:spPr bwMode="auto">
          <a:xfrm>
            <a:off x="3189619" y="1772816"/>
            <a:ext cx="2448272" cy="2843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151837" y="191366"/>
            <a:ext cx="3528392" cy="648072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МЕДИЦИНСКАЯ СЕСТРА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377773"/>
            <a:ext cx="2880320" cy="92333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Организует проведение лабораторных исследований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75899" y="1443820"/>
            <a:ext cx="2592288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Допускает к работе сотрудников с записью в журнале «Здоровье»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71722" y="2786866"/>
            <a:ext cx="2592288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Проводит периодические медицинские осмотры сотрудников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744798" y="1268760"/>
            <a:ext cx="2935432" cy="23698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Контролирует санитарное состояние: </a:t>
            </a:r>
            <a:r>
              <a:rPr lang="ru-RU" sz="1600" dirty="0" smtClean="0"/>
              <a:t>выполнение всех санитарно-эпидемиологических мероприятий, соблюдение требований СанПиН, </a:t>
            </a:r>
          </a:p>
          <a:p>
            <a:r>
              <a:rPr lang="ru-RU" sz="1600" dirty="0" smtClean="0"/>
              <a:t>разработку и реализацию мер, направленных на устранение нарушений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465271" y="4181466"/>
            <a:ext cx="2613545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Следит за наличием сопроводительных документов на продукцию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857884" y="4572008"/>
            <a:ext cx="3026046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Технологические карты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Норма блюд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Калорийность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Снятие проб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Контроль: выдача и прием пищи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272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151837" y="191366"/>
            <a:ext cx="3528392" cy="1149402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Заведующий хозяйством заведующий складом кладовщик</a:t>
            </a:r>
            <a:endParaRPr lang="ru-RU" b="1" dirty="0"/>
          </a:p>
        </p:txBody>
      </p:sp>
      <p:pic>
        <p:nvPicPr>
          <p:cNvPr id="4098" name="Picture 2" descr="http://xn--142-9cdp0cq4b.xn--p1ai/images/doki/specialisti/zavhoz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9" t="7201" r="1302" b="14680"/>
          <a:stretch/>
        </p:blipFill>
        <p:spPr bwMode="auto">
          <a:xfrm>
            <a:off x="1310910" y="3266986"/>
            <a:ext cx="2880320" cy="231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07821" y="1558826"/>
            <a:ext cx="3816424" cy="39703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Заявка продуктов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Получение продуктов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Сертификация продуктов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Сроки реализации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Условия хранения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Нормы выдачи продуктов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Брокераж сырой продукции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Товарное соседство продуктов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Хранение тары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Ведение журналов: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 учет температурного режима холодильного оборудования;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/>
              <a:t>у</a:t>
            </a:r>
            <a:r>
              <a:rPr lang="ru-RU" dirty="0" smtClean="0"/>
              <a:t>чет влажности хранения продуктов.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404664"/>
            <a:ext cx="4017316" cy="2862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Следит: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за функционированием и исправностью технологического оборудования </a:t>
            </a:r>
            <a:r>
              <a:rPr lang="ru-RU" dirty="0"/>
              <a:t>на </a:t>
            </a:r>
            <a:r>
              <a:rPr lang="ru-RU" dirty="0" smtClean="0"/>
              <a:t>пищеблоке;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за сохранностью </a:t>
            </a:r>
            <a:r>
              <a:rPr lang="ru-RU" dirty="0" smtClean="0"/>
              <a:t>имущества, инвентаря </a:t>
            </a:r>
            <a:r>
              <a:rPr lang="ru-RU" dirty="0"/>
              <a:t>и использованием его по </a:t>
            </a:r>
            <a:r>
              <a:rPr lang="ru-RU" dirty="0" smtClean="0"/>
              <a:t>назначению;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за санитарным состоянием контейнеров для утилизации ТБО и пищевых </a:t>
            </a:r>
            <a:r>
              <a:rPr lang="ru-RU" dirty="0" smtClean="0"/>
              <a:t>отходов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86874" y="5806142"/>
            <a:ext cx="640871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Взаимодействует с заведующим по вопросам проведения ремонтных работ и замены оборудования, инвентаря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2128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652120" y="404664"/>
            <a:ext cx="2948555" cy="573338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Старшие воспитатели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500042"/>
            <a:ext cx="4248472" cy="30469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режима приема пищи в группах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культурно-гигиенических навыков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объемных норм блюд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кормления, создание комфортности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://printonic.ru/uploads/images/2016/04/15/img_5710ada2188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8" y="1142984"/>
            <a:ext cx="3714877" cy="254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6380" y="4036223"/>
            <a:ext cx="3508669" cy="26315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6100" y="4025811"/>
            <a:ext cx="2488469" cy="1866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00298" y="4286256"/>
            <a:ext cx="2611829" cy="2040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60327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868144" y="260648"/>
            <a:ext cx="2664296" cy="573338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Воспитатели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85728"/>
            <a:ext cx="4896544" cy="37856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приема пищи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облюдение культурно-гигиенических навыков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Дежурство детей согласно возрасту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ервировка столов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оответствие норм питания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роцесс питания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по организации питания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ignatova-nfmadou6.edumsko.ru/uploads/11700/11602/section/582531/20007577.png?154295462753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9256" y="1214422"/>
            <a:ext cx="3234095" cy="185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2" t="2418" r="5756"/>
          <a:stretch/>
        </p:blipFill>
        <p:spPr>
          <a:xfrm rot="571305">
            <a:off x="3472202" y="4723427"/>
            <a:ext cx="1959732" cy="1549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35" t="7843" r="8430"/>
          <a:stretch/>
        </p:blipFill>
        <p:spPr>
          <a:xfrm rot="21353164">
            <a:off x="5334088" y="3952445"/>
            <a:ext cx="3606185" cy="2590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44" y="4214818"/>
            <a:ext cx="3333773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9647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087941" y="298983"/>
            <a:ext cx="2664296" cy="573338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Младшие воспитатели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357166"/>
            <a:ext cx="4929222" cy="30469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Санитарное состояние групп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получение пищи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Сервировка столов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норм в порциях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посуды и кухонного инвентаря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и помощь в дежурстве детям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itd2.mycdn.me/image?id=858522303891&amp;t=20&amp;plc=WEB&amp;tkn=*-CUNq5PpsPOjDvQBGPOmHOb1I4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2132" y="1285860"/>
            <a:ext cx="3107777" cy="200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786" y="3714752"/>
            <a:ext cx="3643338" cy="2732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9190" y="3857628"/>
            <a:ext cx="3857652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4115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ya-webdesign.com/images/chef-clipart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6" y="928670"/>
            <a:ext cx="2207434" cy="235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724128" y="188640"/>
            <a:ext cx="2804539" cy="645346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Работники пищеблока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285728"/>
            <a:ext cx="5357850" cy="47089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технологии приготовления пищи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и хранение продуктов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Товарное соседство продуктов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приготовление блюд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выдачи готовых продуктов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Маркировка посуды, инвентаря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Суточные пробы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Санитарное состояние пищеблока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генеральных уборок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000760" y="3500438"/>
            <a:ext cx="2786082" cy="1857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730" b="8865"/>
          <a:stretch/>
        </p:blipFill>
        <p:spPr>
          <a:xfrm>
            <a:off x="500034" y="5072074"/>
            <a:ext cx="3214709" cy="1573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F:\DSC0749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8" y="5143512"/>
            <a:ext cx="2357454" cy="14716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43753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1064</TotalTime>
  <Words>423</Words>
  <Application>Microsoft Office PowerPoint</Application>
  <PresentationFormat>Экран (4:3)</PresentationFormat>
  <Paragraphs>106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питания в муниципальных образовательных учреждениях города Чебоксары в 2013году</dc:title>
  <dc:creator>Компьютер1</dc:creator>
  <cp:lastModifiedBy>USER</cp:lastModifiedBy>
  <cp:revision>112</cp:revision>
  <dcterms:created xsi:type="dcterms:W3CDTF">2014-02-26T07:01:29Z</dcterms:created>
  <dcterms:modified xsi:type="dcterms:W3CDTF">2019-04-22T21:33:06Z</dcterms:modified>
</cp:coreProperties>
</file>