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8" r:id="rId1"/>
  </p:sldMasterIdLst>
  <p:sldIdLst>
    <p:sldId id="275" r:id="rId2"/>
    <p:sldId id="257" r:id="rId3"/>
    <p:sldId id="258" r:id="rId4"/>
    <p:sldId id="259" r:id="rId5"/>
    <p:sldId id="260" r:id="rId6"/>
    <p:sldId id="276" r:id="rId7"/>
    <p:sldId id="277" r:id="rId8"/>
    <p:sldId id="261" r:id="rId9"/>
    <p:sldId id="278" r:id="rId10"/>
    <p:sldId id="279" r:id="rId11"/>
    <p:sldId id="262" r:id="rId12"/>
    <p:sldId id="280" r:id="rId13"/>
    <p:sldId id="281" r:id="rId14"/>
    <p:sldId id="285" r:id="rId15"/>
    <p:sldId id="282" r:id="rId16"/>
    <p:sldId id="263" r:id="rId17"/>
    <p:sldId id="283" r:id="rId18"/>
    <p:sldId id="264" r:id="rId19"/>
    <p:sldId id="284" r:id="rId20"/>
    <p:sldId id="26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5" autoAdjust="0"/>
    <p:restoredTop sz="94718" autoAdjust="0"/>
  </p:normalViewPr>
  <p:slideViewPr>
    <p:cSldViewPr>
      <p:cViewPr varScale="1">
        <p:scale>
          <a:sx n="110" d="100"/>
          <a:sy n="110" d="100"/>
        </p:scale>
        <p:origin x="-163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5700" y="2179639"/>
            <a:ext cx="6667500" cy="965199"/>
          </a:xfrm>
          <a:solidFill>
            <a:srgbClr val="00E200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35150" y="3360738"/>
            <a:ext cx="5473700" cy="474662"/>
          </a:xfrm>
          <a:solidFill>
            <a:srgbClr val="FFD100"/>
          </a:solidFill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740484-B2CC-4092-928D-A30198A49F48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27EC8-5FE5-42A4-86FC-36FFE358FA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740484-B2CC-4092-928D-A30198A49F48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27EC8-5FE5-42A4-86FC-36FFE358FA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740484-B2CC-4092-928D-A30198A49F48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27EC8-5FE5-42A4-86FC-36FFE358FA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E20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lt1">
              <a:alpha val="31000"/>
            </a:schemeClr>
          </a:solidFill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740484-B2CC-4092-928D-A30198A49F48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27EC8-5FE5-42A4-86FC-36FFE358FA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740484-B2CC-4092-928D-A30198A49F48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27EC8-5FE5-42A4-86FC-36FFE358FA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740484-B2CC-4092-928D-A30198A49F48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27EC8-5FE5-42A4-86FC-36FFE358FA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740484-B2CC-4092-928D-A30198A49F48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27EC8-5FE5-42A4-86FC-36FFE358FA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740484-B2CC-4092-928D-A30198A49F48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27EC8-5FE5-42A4-86FC-36FFE358FA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740484-B2CC-4092-928D-A30198A49F48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27EC8-5FE5-42A4-86FC-36FFE358FA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740484-B2CC-4092-928D-A30198A49F48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27EC8-5FE5-42A4-86FC-36FFE358FA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740484-B2CC-4092-928D-A30198A49F48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27EC8-5FE5-42A4-86FC-36FFE358FA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D2740484-B2CC-4092-928D-A30198A49F48}" type="datetimeFigureOut">
              <a:rPr lang="ru-RU" smtClean="0"/>
              <a:pPr/>
              <a:t>27.01.2021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A9A27EC8-5FE5-42A4-86FC-36FFE358FA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jpe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365125"/>
            <a:ext cx="6391622" cy="1325563"/>
          </a:xfrm>
        </p:spPr>
        <p:txBody>
          <a:bodyPr/>
          <a:lstStyle/>
          <a:p>
            <a:pPr algn="ctr"/>
            <a:r>
              <a:rPr lang="ru-RU" sz="2400" b="1" dirty="0" smtClean="0">
                <a:latin typeface="Gabriola" pitchFamily="82" charset="0"/>
                <a:cs typeface="Times New Roman" pitchFamily="18" charset="0"/>
              </a:rPr>
              <a:t>Муниципальное дошкольное образовательное учреждение «Детский сад комбинированного вида  № 28 «Золотой ключик»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dirty="0">
              <a:latin typeface="Gabriola" pitchFamily="82" charset="0"/>
              <a:cs typeface="Andalus" pitchFamily="18" charset="-78"/>
            </a:endParaRPr>
          </a:p>
        </p:txBody>
      </p:sp>
      <p:pic>
        <p:nvPicPr>
          <p:cNvPr id="3" name="Picture 2" descr="&quot;Детский сад Золотой ключик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151216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79512" y="2204864"/>
            <a:ext cx="864096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atin typeface="Gabriola" pitchFamily="82" charset="0"/>
              </a:rPr>
              <a:t> "Дистанционные формы взаимодействия с родителями </a:t>
            </a:r>
          </a:p>
          <a:p>
            <a:pPr algn="ctr"/>
            <a:r>
              <a:rPr lang="ru-RU" sz="4000" b="1" dirty="0" smtClean="0">
                <a:latin typeface="Gabriola" pitchFamily="82" charset="0"/>
              </a:rPr>
              <a:t>на группах раннего возраста"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" name="Picture 3" descr="C:\Users\захарка\Desktop\tablitsa-raboty-s-computer-12510207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4005064"/>
            <a:ext cx="4896543" cy="249289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283968" y="6273225"/>
            <a:ext cx="23042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январь </a:t>
            </a:r>
            <a:r>
              <a:rPr lang="ru-RU" sz="3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2021 г.</a:t>
            </a:r>
            <a:endParaRPr lang="ru-RU" sz="3200" dirty="0">
              <a:latin typeface="Gabriola" pitchFamily="8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32240" y="4797152"/>
            <a:ext cx="16241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Захарова В..А.</a:t>
            </a:r>
          </a:p>
          <a:p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Инкина 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А.Н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.</a:t>
            </a:r>
            <a:endParaRPr lang="ru-RU" sz="2400" i="1" dirty="0">
              <a:latin typeface="Gabriola" pitchFamily="82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8263830" cy="3351907"/>
          </a:xfrm>
        </p:spPr>
        <p:txBody>
          <a:bodyPr/>
          <a:lstStyle/>
          <a:p>
            <a:r>
              <a:rPr lang="ru-RU" sz="3200" b="1" dirty="0" smtClean="0">
                <a:latin typeface="Gabriola" pitchFamily="82" charset="0"/>
              </a:rPr>
              <a:t>                                 Чтение художественной литературы. </a:t>
            </a:r>
            <a:r>
              <a:rPr lang="ru-RU" sz="2800" b="1" dirty="0" smtClean="0">
                <a:latin typeface="Gabriola" pitchFamily="82" charset="0"/>
              </a:rPr>
              <a:t/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>                              Родителям было предложено прочитать какое - либо     </a:t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>                              произведение (сказки, </a:t>
            </a:r>
            <a:r>
              <a:rPr lang="ru-RU" sz="2800" b="1" dirty="0" err="1" smtClean="0">
                <a:latin typeface="Gabriola" pitchFamily="82" charset="0"/>
              </a:rPr>
              <a:t>потешки</a:t>
            </a:r>
            <a:r>
              <a:rPr lang="ru-RU" sz="2800" b="1" dirty="0" smtClean="0">
                <a:latin typeface="Gabriola" pitchFamily="82" charset="0"/>
              </a:rPr>
              <a:t> и т.д.)     </a:t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>                             Прикреплялся текст произведения, чтобы родители </a:t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>                 его не искали, были даны ссылки на видео и аудио материал.    </a:t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>    Прописывалось какая работа должна быть после прочтения текста. Заучивали простые </a:t>
            </a:r>
            <a:r>
              <a:rPr lang="ru-RU" sz="2800" b="1" dirty="0" err="1" smtClean="0">
                <a:latin typeface="Gabriola" pitchFamily="82" charset="0"/>
              </a:rPr>
              <a:t>потешки</a:t>
            </a:r>
            <a:r>
              <a:rPr lang="ru-RU" sz="2800" b="1" dirty="0" smtClean="0">
                <a:latin typeface="Gabriola" pitchFamily="82" charset="0"/>
              </a:rPr>
              <a:t>. С помощью пальчикового театра показывали сказки.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>
              <a:latin typeface="Gabriola" pitchFamily="82" charset="0"/>
            </a:endParaRPr>
          </a:p>
        </p:txBody>
      </p:sp>
      <p:pic>
        <p:nvPicPr>
          <p:cNvPr id="6" name="Содержимое 5" descr="5x3foOfBhN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20331" b="12006"/>
          <a:stretch>
            <a:fillRect/>
          </a:stretch>
        </p:blipFill>
        <p:spPr>
          <a:xfrm>
            <a:off x="395536" y="3645024"/>
            <a:ext cx="2061011" cy="30243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Содержимое 6" descr="lT1FSXZ5jCA (1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t="27244" b="11838"/>
          <a:stretch>
            <a:fillRect/>
          </a:stretch>
        </p:blipFill>
        <p:spPr>
          <a:xfrm>
            <a:off x="3059832" y="3356992"/>
            <a:ext cx="2376264" cy="33123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:\Users\захарка\Desktop\internetlayoutpagesitestatic-white-glyph-icon-in-circle-png_28348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14563" t="14563" r="14563" b="14563"/>
          <a:stretch>
            <a:fillRect/>
          </a:stretch>
        </p:blipFill>
        <p:spPr bwMode="auto">
          <a:xfrm>
            <a:off x="395536" y="404664"/>
            <a:ext cx="1368152" cy="1368152"/>
          </a:xfrm>
          <a:prstGeom prst="rect">
            <a:avLst/>
          </a:prstGeom>
          <a:noFill/>
        </p:spPr>
      </p:pic>
      <p:pic>
        <p:nvPicPr>
          <p:cNvPr id="1026" name="Picture 2" descr="C:\Users\захарка\Desktop\скрин Варя\20210124_214126.jpg"/>
          <p:cNvPicPr>
            <a:picLocks noChangeAspect="1" noChangeArrowheads="1"/>
          </p:cNvPicPr>
          <p:nvPr/>
        </p:nvPicPr>
        <p:blipFill>
          <a:blip r:embed="rId5" cstate="print"/>
          <a:srcRect l="2751" t="9051" r="6951"/>
          <a:stretch>
            <a:fillRect/>
          </a:stretch>
        </p:blipFill>
        <p:spPr bwMode="auto">
          <a:xfrm>
            <a:off x="6012160" y="3068960"/>
            <a:ext cx="2762393" cy="3600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8263830" cy="2703835"/>
          </a:xfrm>
        </p:spPr>
        <p:txBody>
          <a:bodyPr/>
          <a:lstStyle/>
          <a:p>
            <a:r>
              <a:rPr lang="ru-RU" sz="2400" b="1" dirty="0" smtClean="0">
                <a:latin typeface="Gabriola" pitchFamily="82" charset="0"/>
              </a:rPr>
              <a:t>                                     </a:t>
            </a:r>
            <a:r>
              <a:rPr lang="ru-RU" sz="3200" b="1" dirty="0" smtClean="0">
                <a:latin typeface="Gabriola" pitchFamily="82" charset="0"/>
              </a:rPr>
              <a:t>Прослушивание музыкальных произведений и        </a:t>
            </a:r>
            <a:br>
              <a:rPr lang="ru-RU" sz="3200" b="1" dirty="0" smtClean="0">
                <a:latin typeface="Gabriola" pitchFamily="82" charset="0"/>
              </a:rPr>
            </a:br>
            <a:r>
              <a:rPr lang="ru-RU" sz="3200" b="1" dirty="0" smtClean="0">
                <a:latin typeface="Gabriola" pitchFamily="82" charset="0"/>
              </a:rPr>
              <a:t>                                  выполнение ритмических движений. </a:t>
            </a:r>
            <a:br>
              <a:rPr lang="ru-RU" sz="32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>                              Конспекты обговаривались совместно с музыкальным    </a:t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>                   руководителем. Всегда было прописано для чего то или иное  </a:t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>                            произведение стоит прослушать или посмотреть.</a:t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2400" b="1" dirty="0" smtClean="0">
                <a:latin typeface="Gabriola" pitchFamily="82" charset="0"/>
              </a:rPr>
              <a:t/>
            </a:r>
            <a:br>
              <a:rPr lang="ru-RU" sz="2400" b="1" dirty="0" smtClean="0">
                <a:latin typeface="Gabriola" pitchFamily="82" charset="0"/>
              </a:rPr>
            </a:br>
            <a:r>
              <a:rPr lang="ru-RU" sz="2400" dirty="0" smtClean="0"/>
              <a:t> </a:t>
            </a:r>
            <a:br>
              <a:rPr lang="ru-RU" sz="2400" dirty="0" smtClean="0"/>
            </a:br>
            <a:endParaRPr lang="ru-RU" sz="2400" b="1" dirty="0">
              <a:latin typeface="Gabriola" pitchFamily="82" charset="0"/>
            </a:endParaRPr>
          </a:p>
        </p:txBody>
      </p:sp>
      <p:pic>
        <p:nvPicPr>
          <p:cNvPr id="3" name="Picture 4" descr="C:\Users\захарка\Desktop\internetlayoutpagesitestatic-white-glyph-icon-in-circle-png_28348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14563" t="14563" r="14563" b="14563"/>
          <a:stretch>
            <a:fillRect/>
          </a:stretch>
        </p:blipFill>
        <p:spPr bwMode="auto">
          <a:xfrm>
            <a:off x="395536" y="404664"/>
            <a:ext cx="1368152" cy="1368152"/>
          </a:xfrm>
          <a:prstGeom prst="rect">
            <a:avLst/>
          </a:prstGeom>
          <a:noFill/>
        </p:spPr>
      </p:pic>
      <p:pic>
        <p:nvPicPr>
          <p:cNvPr id="5" name="Рисунок 4" descr="4.jpg"/>
          <p:cNvPicPr>
            <a:picLocks noChangeAspect="1"/>
          </p:cNvPicPr>
          <p:nvPr/>
        </p:nvPicPr>
        <p:blipFill>
          <a:blip r:embed="rId3" cstate="print"/>
          <a:srcRect t="12201" b="12200"/>
          <a:stretch>
            <a:fillRect/>
          </a:stretch>
        </p:blipFill>
        <p:spPr>
          <a:xfrm>
            <a:off x="3275856" y="2420888"/>
            <a:ext cx="2546539" cy="41750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20210124_224237.jpg"/>
          <p:cNvPicPr>
            <a:picLocks noChangeAspect="1"/>
          </p:cNvPicPr>
          <p:nvPr/>
        </p:nvPicPr>
        <p:blipFill>
          <a:blip r:embed="rId4" cstate="print"/>
          <a:srcRect l="5901" t="3801" r="2751"/>
          <a:stretch>
            <a:fillRect/>
          </a:stretch>
        </p:blipFill>
        <p:spPr>
          <a:xfrm>
            <a:off x="179512" y="3326010"/>
            <a:ext cx="2592288" cy="334334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 descr="20210124_224149.jpg"/>
          <p:cNvPicPr>
            <a:picLocks noChangeAspect="1"/>
          </p:cNvPicPr>
          <p:nvPr/>
        </p:nvPicPr>
        <p:blipFill>
          <a:blip r:embed="rId5" cstate="print"/>
          <a:srcRect l="8001" t="9051" r="14300"/>
          <a:stretch>
            <a:fillRect/>
          </a:stretch>
        </p:blipFill>
        <p:spPr>
          <a:xfrm>
            <a:off x="6444208" y="3429000"/>
            <a:ext cx="2461619" cy="319400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365125"/>
            <a:ext cx="6696744" cy="1325563"/>
          </a:xfrm>
        </p:spPr>
        <p:txBody>
          <a:bodyPr/>
          <a:lstStyle/>
          <a:p>
            <a:pPr algn="ctr"/>
            <a:r>
              <a:rPr lang="ru-RU" sz="2800" b="1" dirty="0" smtClean="0">
                <a:latin typeface="Gabriola" pitchFamily="82" charset="0"/>
              </a:rPr>
              <a:t>  Предлагали материалы по сенсорному развитию (игры с крупной </a:t>
            </a:r>
            <a:r>
              <a:rPr lang="ru-RU" sz="2800" b="1" dirty="0" err="1" smtClean="0">
                <a:latin typeface="Gabriola" pitchFamily="82" charset="0"/>
              </a:rPr>
              <a:t>мозайкой</a:t>
            </a:r>
            <a:r>
              <a:rPr lang="ru-RU" sz="2800" b="1" dirty="0" smtClean="0">
                <a:latin typeface="Gabriola" pitchFamily="82" charset="0"/>
              </a:rPr>
              <a:t> - видео занятие и видео с </a:t>
            </a:r>
            <a:r>
              <a:rPr lang="ru-RU" sz="2800" b="1" dirty="0" err="1" smtClean="0">
                <a:latin typeface="Gabriola" pitchFamily="82" charset="0"/>
              </a:rPr>
              <a:t>ютуба</a:t>
            </a:r>
            <a:r>
              <a:rPr lang="ru-RU" sz="2800" b="1" dirty="0" smtClean="0">
                <a:latin typeface="Gabriola" pitchFamily="82" charset="0"/>
              </a:rPr>
              <a:t> , подобранные в соответствии с возрастом).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6" name="Содержимое 5" descr="n4NmRMJy5WU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t="18644" b="20127"/>
          <a:stretch>
            <a:fillRect/>
          </a:stretch>
        </p:blipFill>
        <p:spPr>
          <a:xfrm>
            <a:off x="3203848" y="2420888"/>
            <a:ext cx="2386049" cy="316835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Picture 4" descr="C:\Users\захарка\Desktop\internetlayoutpagesitestatic-white-glyph-icon-in-circle-png_28348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14563" t="14563" r="14563" b="14563"/>
          <a:stretch>
            <a:fillRect/>
          </a:stretch>
        </p:blipFill>
        <p:spPr bwMode="auto">
          <a:xfrm>
            <a:off x="395536" y="404664"/>
            <a:ext cx="1368152" cy="1368152"/>
          </a:xfrm>
          <a:prstGeom prst="rect">
            <a:avLst/>
          </a:prstGeom>
          <a:noFill/>
        </p:spPr>
      </p:pic>
      <p:pic>
        <p:nvPicPr>
          <p:cNvPr id="8" name="Содержимое 7" descr="sAGQp9kA1Zk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rcRect t="5406" b="8542"/>
          <a:stretch>
            <a:fillRect/>
          </a:stretch>
        </p:blipFill>
        <p:spPr>
          <a:xfrm>
            <a:off x="395536" y="2492896"/>
            <a:ext cx="2448271" cy="41710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20210124_223248.jpg"/>
          <p:cNvPicPr>
            <a:picLocks noChangeAspect="1"/>
          </p:cNvPicPr>
          <p:nvPr/>
        </p:nvPicPr>
        <p:blipFill>
          <a:blip r:embed="rId5" cstate="print"/>
          <a:srcRect l="8001" t="4851" r="8001"/>
          <a:stretch>
            <a:fillRect/>
          </a:stretch>
        </p:blipFill>
        <p:spPr>
          <a:xfrm>
            <a:off x="6084168" y="2060848"/>
            <a:ext cx="2865160" cy="388843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365125"/>
            <a:ext cx="6840760" cy="1325563"/>
          </a:xfrm>
        </p:spPr>
        <p:txBody>
          <a:bodyPr/>
          <a:lstStyle/>
          <a:p>
            <a:pPr algn="ctr"/>
            <a:r>
              <a:rPr lang="ru-RU" sz="2800" b="1" dirty="0" smtClean="0">
                <a:latin typeface="Gabriola" pitchFamily="82" charset="0"/>
              </a:rPr>
              <a:t> Устраивали различные выставки фотографий </a:t>
            </a:r>
            <a:r>
              <a:rPr lang="en-US" sz="2800" b="1" dirty="0" smtClean="0">
                <a:latin typeface="Gabriola" pitchFamily="82" charset="0"/>
              </a:rPr>
              <a:t>:</a:t>
            </a:r>
            <a:r>
              <a:rPr lang="ru-RU" sz="2800" b="1" dirty="0" smtClean="0">
                <a:latin typeface="Gabriola" pitchFamily="82" charset="0"/>
              </a:rPr>
              <a:t> "Сидим дома", </a:t>
            </a:r>
            <a:r>
              <a:rPr lang="ru-RU" sz="2800" b="1" dirty="0" err="1" smtClean="0">
                <a:latin typeface="Gabriola" pitchFamily="82" charset="0"/>
              </a:rPr>
              <a:t>онлайн</a:t>
            </a:r>
            <a:r>
              <a:rPr lang="ru-RU" sz="2800" b="1" dirty="0" smtClean="0">
                <a:latin typeface="Gabriola" pitchFamily="82" charset="0"/>
              </a:rPr>
              <a:t> – выставки детских работ, видео приветы.</a:t>
            </a:r>
            <a:endParaRPr lang="ru-RU" sz="2800" b="1" dirty="0">
              <a:latin typeface="Gabriola" pitchFamily="82" charset="0"/>
            </a:endParaRPr>
          </a:p>
        </p:txBody>
      </p:sp>
      <p:pic>
        <p:nvPicPr>
          <p:cNvPr id="6" name="Содержимое 5" descr="20210124_21313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5627" r="11500"/>
          <a:stretch>
            <a:fillRect/>
          </a:stretch>
        </p:blipFill>
        <p:spPr>
          <a:xfrm>
            <a:off x="251520" y="2348880"/>
            <a:ext cx="4032448" cy="43714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:\Users\захарка\Desktop\internetlayoutpagesitestatic-white-glyph-icon-in-circle-png_28348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14563" t="14563" r="14563" b="14563"/>
          <a:stretch>
            <a:fillRect/>
          </a:stretch>
        </p:blipFill>
        <p:spPr bwMode="auto">
          <a:xfrm>
            <a:off x="395536" y="404664"/>
            <a:ext cx="1368152" cy="1368152"/>
          </a:xfrm>
          <a:prstGeom prst="rect">
            <a:avLst/>
          </a:prstGeom>
          <a:noFill/>
        </p:spPr>
      </p:pic>
      <p:pic>
        <p:nvPicPr>
          <p:cNvPr id="9" name="Рисунок 8" descr="20210124_213301.jpg"/>
          <p:cNvPicPr>
            <a:picLocks noChangeAspect="1"/>
          </p:cNvPicPr>
          <p:nvPr/>
        </p:nvPicPr>
        <p:blipFill>
          <a:blip r:embed="rId4" cstate="print"/>
          <a:srcRect l="9051" r="10101" b="10101"/>
          <a:stretch>
            <a:fillRect/>
          </a:stretch>
        </p:blipFill>
        <p:spPr>
          <a:xfrm>
            <a:off x="4572000" y="1556792"/>
            <a:ext cx="4197429" cy="38884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365125"/>
            <a:ext cx="6840760" cy="1325563"/>
          </a:xfrm>
        </p:spPr>
        <p:txBody>
          <a:bodyPr/>
          <a:lstStyle/>
          <a:p>
            <a:pPr algn="ctr"/>
            <a:r>
              <a:rPr lang="ru-RU" sz="2800" b="1" dirty="0" smtClean="0">
                <a:latin typeface="Gabriola" pitchFamily="82" charset="0"/>
              </a:rPr>
              <a:t> "Сидим дома", </a:t>
            </a:r>
            <a:r>
              <a:rPr lang="ru-RU" sz="2800" b="1" dirty="0" err="1" smtClean="0">
                <a:latin typeface="Gabriola" pitchFamily="82" charset="0"/>
              </a:rPr>
              <a:t>онлайн</a:t>
            </a:r>
            <a:r>
              <a:rPr lang="ru-RU" sz="2800" b="1" dirty="0" smtClean="0">
                <a:latin typeface="Gabriola" pitchFamily="82" charset="0"/>
              </a:rPr>
              <a:t> – выставки детских работ  </a:t>
            </a:r>
            <a:br>
              <a:rPr lang="ru-RU" sz="2800" b="1" dirty="0" smtClean="0">
                <a:latin typeface="Gabriola" pitchFamily="82" charset="0"/>
              </a:rPr>
            </a:br>
            <a:endParaRPr lang="ru-RU" sz="2800" b="1" dirty="0">
              <a:latin typeface="Gabriola" pitchFamily="82" charset="0"/>
            </a:endParaRPr>
          </a:p>
        </p:txBody>
      </p:sp>
      <p:pic>
        <p:nvPicPr>
          <p:cNvPr id="7" name="Содержимое 6" descr="20210124_22413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13353" t="9333" r="8825"/>
          <a:stretch>
            <a:fillRect/>
          </a:stretch>
        </p:blipFill>
        <p:spPr>
          <a:xfrm>
            <a:off x="5364088" y="1196752"/>
            <a:ext cx="3380113" cy="32432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:\Users\захарка\Desktop\internetlayoutpagesitestatic-white-glyph-icon-in-circle-png_28348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14563" t="14563" r="14563" b="14563"/>
          <a:stretch>
            <a:fillRect/>
          </a:stretch>
        </p:blipFill>
        <p:spPr bwMode="auto">
          <a:xfrm>
            <a:off x="395536" y="404664"/>
            <a:ext cx="1368152" cy="1368152"/>
          </a:xfrm>
          <a:prstGeom prst="rect">
            <a:avLst/>
          </a:prstGeom>
          <a:noFill/>
        </p:spPr>
      </p:pic>
      <p:pic>
        <p:nvPicPr>
          <p:cNvPr id="8" name="Рисунок 7" descr="20210124_213227.jpg"/>
          <p:cNvPicPr>
            <a:picLocks noChangeAspect="1"/>
          </p:cNvPicPr>
          <p:nvPr/>
        </p:nvPicPr>
        <p:blipFill>
          <a:blip r:embed="rId4" cstate="print"/>
          <a:srcRect l="10101" t="2751" r="8001" b="8001"/>
          <a:stretch>
            <a:fillRect/>
          </a:stretch>
        </p:blipFill>
        <p:spPr>
          <a:xfrm>
            <a:off x="179512" y="2276872"/>
            <a:ext cx="3586637" cy="3528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20210124_213244.jpg"/>
          <p:cNvPicPr>
            <a:picLocks noChangeAspect="1"/>
          </p:cNvPicPr>
          <p:nvPr/>
        </p:nvPicPr>
        <p:blipFill>
          <a:blip r:embed="rId5" cstate="print"/>
          <a:srcRect l="6951" t="8001" r="12201" b="16400"/>
          <a:stretch>
            <a:fillRect/>
          </a:stretch>
        </p:blipFill>
        <p:spPr>
          <a:xfrm>
            <a:off x="3347864" y="3789040"/>
            <a:ext cx="3024336" cy="29267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365125"/>
            <a:ext cx="6319614" cy="1839739"/>
          </a:xfrm>
        </p:spPr>
        <p:txBody>
          <a:bodyPr/>
          <a:lstStyle/>
          <a:p>
            <a:pPr algn="ctr"/>
            <a:r>
              <a:rPr lang="ru-RU" sz="2800" b="1" dirty="0" smtClean="0">
                <a:latin typeface="Gabriola" pitchFamily="82" charset="0"/>
              </a:rPr>
              <a:t>  Ежедневно для родителей предлагали материалы о том, как можно сделать игры и игрушки из подручных средств.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7" name="Содержимое 6" descr="20210124_21393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8059" r="11359" b="10946"/>
          <a:stretch>
            <a:fillRect/>
          </a:stretch>
        </p:blipFill>
        <p:spPr>
          <a:xfrm>
            <a:off x="6228184" y="2636912"/>
            <a:ext cx="2736304" cy="302396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Picture 4" descr="C:\Users\захарка\Desktop\internetlayoutpagesitestatic-white-glyph-icon-in-circle-png_28348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14563" t="14563" r="14563" b="14563"/>
          <a:stretch>
            <a:fillRect/>
          </a:stretch>
        </p:blipFill>
        <p:spPr bwMode="auto">
          <a:xfrm>
            <a:off x="395536" y="404664"/>
            <a:ext cx="1368152" cy="1368152"/>
          </a:xfrm>
          <a:prstGeom prst="rect">
            <a:avLst/>
          </a:prstGeom>
          <a:noFill/>
        </p:spPr>
      </p:pic>
      <p:pic>
        <p:nvPicPr>
          <p:cNvPr id="6" name="Содержимое 5" descr="7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rcRect t="8715" b="8542"/>
          <a:stretch>
            <a:fillRect/>
          </a:stretch>
        </p:blipFill>
        <p:spPr>
          <a:xfrm>
            <a:off x="3203848" y="1772816"/>
            <a:ext cx="2664296" cy="47808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20210124_214021.jpg"/>
          <p:cNvPicPr>
            <a:picLocks noChangeAspect="1"/>
          </p:cNvPicPr>
          <p:nvPr/>
        </p:nvPicPr>
        <p:blipFill>
          <a:blip r:embed="rId5" cstate="print"/>
          <a:srcRect l="8001" t="5901" r="14300" b="4851"/>
          <a:stretch>
            <a:fillRect/>
          </a:stretch>
        </p:blipFill>
        <p:spPr>
          <a:xfrm>
            <a:off x="179512" y="2924944"/>
            <a:ext cx="2821021" cy="324036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65125"/>
            <a:ext cx="7272808" cy="2199779"/>
          </a:xfrm>
        </p:spPr>
        <p:txBody>
          <a:bodyPr/>
          <a:lstStyle/>
          <a:p>
            <a:pPr algn="ctr"/>
            <a:r>
              <a:rPr lang="ru-RU" sz="2800" b="1" dirty="0" smtClean="0">
                <a:latin typeface="Gabriola" pitchFamily="82" charset="0"/>
              </a:rPr>
              <a:t>                        Для подготовки к занятиям использовались      </a:t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>интернет ресурсы и снимались  собственные видеоматериалы  для организации родителями занятий с детьми. Материал готовился так, чтоб ребенку при минимальной помощи взрослого было понятно, что ему нужно сделать.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6" name="Содержимое 5" descr="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9735" b="11115"/>
          <a:stretch>
            <a:fillRect/>
          </a:stretch>
        </p:blipFill>
        <p:spPr>
          <a:xfrm>
            <a:off x="323528" y="2204864"/>
            <a:ext cx="2520280" cy="43260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:\Users\захарка\Desktop\internetlayoutpagesitestatic-white-glyph-icon-in-circle-png_28348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14563" t="14563" r="14563" b="14563"/>
          <a:stretch>
            <a:fillRect/>
          </a:stretch>
        </p:blipFill>
        <p:spPr bwMode="auto">
          <a:xfrm>
            <a:off x="395536" y="404664"/>
            <a:ext cx="1368152" cy="1368152"/>
          </a:xfrm>
          <a:prstGeom prst="rect">
            <a:avLst/>
          </a:prstGeom>
          <a:noFill/>
        </p:spPr>
      </p:pic>
      <p:pic>
        <p:nvPicPr>
          <p:cNvPr id="9" name="Содержимое 8" descr="3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 t="8715" b="11852"/>
          <a:stretch>
            <a:fillRect/>
          </a:stretch>
        </p:blipFill>
        <p:spPr>
          <a:xfrm>
            <a:off x="3229480" y="2564904"/>
            <a:ext cx="2340858" cy="40324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1I7_zpZxq5A.jpg"/>
          <p:cNvPicPr>
            <a:picLocks noChangeAspect="1"/>
          </p:cNvPicPr>
          <p:nvPr/>
        </p:nvPicPr>
        <p:blipFill>
          <a:blip r:embed="rId5" cstate="print"/>
          <a:srcRect t="21650" b="23750"/>
          <a:stretch>
            <a:fillRect/>
          </a:stretch>
        </p:blipFill>
        <p:spPr>
          <a:xfrm>
            <a:off x="5940152" y="3140968"/>
            <a:ext cx="2919046" cy="3456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365125"/>
            <a:ext cx="6031582" cy="1839739"/>
          </a:xfrm>
        </p:spPr>
        <p:txBody>
          <a:bodyPr/>
          <a:lstStyle/>
          <a:p>
            <a:r>
              <a:rPr lang="ru-RU" sz="2800" b="1" dirty="0" smtClean="0">
                <a:latin typeface="Gabriola" pitchFamily="82" charset="0"/>
              </a:rPr>
              <a:t>    В период  </a:t>
            </a:r>
            <a:r>
              <a:rPr lang="ru-RU" sz="2800" b="1" dirty="0" err="1" smtClean="0">
                <a:latin typeface="Gabriola" pitchFamily="82" charset="0"/>
              </a:rPr>
              <a:t>дистанта</a:t>
            </a:r>
            <a:r>
              <a:rPr lang="ru-RU" sz="2800" b="1" dirty="0" smtClean="0">
                <a:latin typeface="Gabriola" pitchFamily="82" charset="0"/>
              </a:rPr>
              <a:t>, конечно же, всегда получали обратную связь. Что было очень приятно, значит, работа была не в пустую. И, конечно же, в личные сообщения родители всегда писали, как дети скучают по саду и ребятам.</a:t>
            </a:r>
            <a:endParaRPr lang="ru-RU" sz="2800" dirty="0">
              <a:latin typeface="Gabriola" pitchFamily="82" charset="0"/>
            </a:endParaRPr>
          </a:p>
        </p:txBody>
      </p:sp>
      <p:pic>
        <p:nvPicPr>
          <p:cNvPr id="6" name="Содержимое 5" descr="rwjVoifP0Hw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26000" b="26344"/>
          <a:stretch>
            <a:fillRect/>
          </a:stretch>
        </p:blipFill>
        <p:spPr>
          <a:xfrm>
            <a:off x="251520" y="2276872"/>
            <a:ext cx="2304256" cy="238143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Содержимое 6" descr="20210124_22291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r="9021"/>
          <a:stretch>
            <a:fillRect/>
          </a:stretch>
        </p:blipFill>
        <p:spPr>
          <a:xfrm>
            <a:off x="2987824" y="2996952"/>
            <a:ext cx="3024336" cy="332422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Picture 4" descr="C:\Users\захарка\Desktop\internetlayoutpagesitestatic-white-glyph-icon-in-circle-png_28348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14563" t="14563" r="14563" b="14563"/>
          <a:stretch>
            <a:fillRect/>
          </a:stretch>
        </p:blipFill>
        <p:spPr bwMode="auto">
          <a:xfrm>
            <a:off x="395536" y="404664"/>
            <a:ext cx="1368152" cy="1368152"/>
          </a:xfrm>
          <a:prstGeom prst="rect">
            <a:avLst/>
          </a:prstGeom>
          <a:noFill/>
        </p:spPr>
      </p:pic>
      <p:pic>
        <p:nvPicPr>
          <p:cNvPr id="8" name="Рисунок 7" descr="20210124_22355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44208" y="2204864"/>
            <a:ext cx="2448272" cy="236713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188640"/>
            <a:ext cx="6535638" cy="3096344"/>
          </a:xfrm>
        </p:spPr>
        <p:txBody>
          <a:bodyPr/>
          <a:lstStyle/>
          <a:p>
            <a:r>
              <a:rPr lang="ru-RU" sz="2800" b="1" dirty="0" smtClean="0">
                <a:latin typeface="Gabriola" pitchFamily="82" charset="0"/>
              </a:rPr>
              <a:t>              Хочется отметить, общую сплоченность всего педагогического коллектива в родительской группе. Все специалисты были включены в процесс: инструктор по физической культуре выкладывала видео своих личных зарядок. Социальный педагог, психолог, музыкальный руководитель, логопед еженедельно выкладывали материалы для бесед, занятий, песен, танцев с детьми</a:t>
            </a:r>
            <a:r>
              <a:rPr lang="ru-RU" sz="2400" b="1" dirty="0" smtClean="0">
                <a:latin typeface="Gabriola" pitchFamily="82" charset="0"/>
              </a:rPr>
              <a:t>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5" name="Содержимое 4" descr="2_aGQ0P-qWk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t="24062" b="11532"/>
          <a:stretch>
            <a:fillRect/>
          </a:stretch>
        </p:blipFill>
        <p:spPr>
          <a:xfrm>
            <a:off x="323528" y="3077129"/>
            <a:ext cx="2520280" cy="35202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4" descr="C:\Users\захарка\Desktop\internetlayoutpagesitestatic-white-glyph-icon-in-circle-png_28348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14563" t="14563" r="14563" b="14563"/>
          <a:stretch>
            <a:fillRect/>
          </a:stretch>
        </p:blipFill>
        <p:spPr bwMode="auto">
          <a:xfrm>
            <a:off x="395536" y="404664"/>
            <a:ext cx="1368152" cy="1368152"/>
          </a:xfrm>
          <a:prstGeom prst="rect">
            <a:avLst/>
          </a:prstGeom>
          <a:noFill/>
        </p:spPr>
      </p:pic>
      <p:pic>
        <p:nvPicPr>
          <p:cNvPr id="7" name="Рисунок 6" descr="pCU7r31_z-I.jpg"/>
          <p:cNvPicPr>
            <a:picLocks noChangeAspect="1"/>
          </p:cNvPicPr>
          <p:nvPr/>
        </p:nvPicPr>
        <p:blipFill>
          <a:blip r:embed="rId4" cstate="print"/>
          <a:srcRect t="10101" b="11150"/>
          <a:stretch>
            <a:fillRect/>
          </a:stretch>
        </p:blipFill>
        <p:spPr>
          <a:xfrm>
            <a:off x="6372200" y="3068960"/>
            <a:ext cx="2425957" cy="35153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 descr="C:\Users\захарка\Desktop\скрин Варя\20210124_222749.jpg"/>
          <p:cNvPicPr>
            <a:picLocks noChangeAspect="1" noChangeArrowheads="1"/>
          </p:cNvPicPr>
          <p:nvPr/>
        </p:nvPicPr>
        <p:blipFill>
          <a:blip r:embed="rId5" cstate="print"/>
          <a:srcRect l="5901" t="8001" r="4851" b="4851"/>
          <a:stretch>
            <a:fillRect/>
          </a:stretch>
        </p:blipFill>
        <p:spPr bwMode="auto">
          <a:xfrm>
            <a:off x="3347864" y="3212976"/>
            <a:ext cx="2448272" cy="302783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365125"/>
            <a:ext cx="6696744" cy="1325563"/>
          </a:xfrm>
        </p:spPr>
        <p:txBody>
          <a:bodyPr/>
          <a:lstStyle/>
          <a:p>
            <a:r>
              <a:rPr lang="ru-RU" sz="2800" b="1" dirty="0" smtClean="0">
                <a:latin typeface="Gabriola" pitchFamily="82" charset="0"/>
              </a:rPr>
              <a:t>             По сей день работа в закрытой группе ведётся, и родители реагируют на всю информацию предложенную педагогами. Теперь такой формат работы очень прочно закрепился в нашей жизни.</a:t>
            </a:r>
            <a:endParaRPr lang="ru-RU" sz="2800" b="1" dirty="0">
              <a:latin typeface="Gabriola" pitchFamily="82" charset="0"/>
            </a:endParaRPr>
          </a:p>
        </p:txBody>
      </p:sp>
      <p:pic>
        <p:nvPicPr>
          <p:cNvPr id="6" name="Содержимое 5" descr="oXq8c60nIS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18407" b="15031"/>
          <a:stretch>
            <a:fillRect/>
          </a:stretch>
        </p:blipFill>
        <p:spPr>
          <a:xfrm>
            <a:off x="179512" y="2276872"/>
            <a:ext cx="2880320" cy="41577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Содержимое 6" descr="eP3MRD_1rZY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t="4700" b="12153"/>
          <a:stretch>
            <a:fillRect/>
          </a:stretch>
        </p:blipFill>
        <p:spPr>
          <a:xfrm>
            <a:off x="6228184" y="2132856"/>
            <a:ext cx="2748840" cy="41764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:\Users\захарка\Desktop\internetlayoutpagesitestatic-white-glyph-icon-in-circle-png_28348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14563" t="14563" r="14563" b="14563"/>
          <a:stretch>
            <a:fillRect/>
          </a:stretch>
        </p:blipFill>
        <p:spPr bwMode="auto">
          <a:xfrm>
            <a:off x="395536" y="404664"/>
            <a:ext cx="1368152" cy="1368152"/>
          </a:xfrm>
          <a:prstGeom prst="rect">
            <a:avLst/>
          </a:prstGeom>
          <a:noFill/>
        </p:spPr>
      </p:pic>
      <p:pic>
        <p:nvPicPr>
          <p:cNvPr id="1026" name="Picture 2" descr="C:\Users\захарка\Desktop\скрин Варя\20210124_211614.jpg"/>
          <p:cNvPicPr>
            <a:picLocks noChangeAspect="1" noChangeArrowheads="1"/>
          </p:cNvPicPr>
          <p:nvPr/>
        </p:nvPicPr>
        <p:blipFill>
          <a:blip r:embed="rId5" cstate="print"/>
          <a:srcRect l="14300" t="6951" r="6951" b="3801"/>
          <a:stretch>
            <a:fillRect/>
          </a:stretch>
        </p:blipFill>
        <p:spPr bwMode="auto">
          <a:xfrm>
            <a:off x="3419872" y="2780928"/>
            <a:ext cx="2376264" cy="269309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132856"/>
            <a:ext cx="7560840" cy="4725144"/>
          </a:xfrm>
        </p:spPr>
        <p:txBody>
          <a:bodyPr/>
          <a:lstStyle/>
          <a:p>
            <a:pPr algn="just"/>
            <a:r>
              <a:rPr lang="ru-RU" sz="3600" b="1" dirty="0" smtClean="0">
                <a:latin typeface="Gabriola" pitchFamily="82" charset="0"/>
              </a:rPr>
              <a:t>              Дистанционное образование дошкольника заключается в том, что детям и родителям в доступной форме предлагается учебный материал, и, находясь дома, они вместе изучают и выполняют задания педагогов.</a:t>
            </a:r>
            <a:br>
              <a:rPr lang="ru-RU" sz="3600" b="1" dirty="0" smtClean="0">
                <a:latin typeface="Gabriola" pitchFamily="82" charset="0"/>
              </a:rPr>
            </a:br>
            <a:r>
              <a:rPr lang="ru-RU" sz="3600" dirty="0" smtClean="0"/>
              <a:t>         </a:t>
            </a:r>
            <a:r>
              <a:rPr lang="ru-RU" sz="3600" b="1" dirty="0" smtClean="0">
                <a:latin typeface="Gabriola" pitchFamily="82" charset="0"/>
              </a:rPr>
              <a:t>Главная цель дистанционного обучения - предоставить ребенку возможности получить образование на дому, оказать педагогическую поддержку и консультативную помощь родителям обучающихся.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>
                <a:latin typeface="Gabriola" pitchFamily="82" charset="0"/>
              </a:rPr>
              <a:t/>
            </a:r>
            <a:br>
              <a:rPr lang="ru-RU" sz="3600" b="1" dirty="0" smtClean="0">
                <a:latin typeface="Gabriola" pitchFamily="82" charset="0"/>
              </a:rPr>
            </a:br>
            <a:endParaRPr lang="ru-RU" sz="3600" b="1" dirty="0">
              <a:latin typeface="Gabriola" pitchFamily="82" charset="0"/>
            </a:endParaRPr>
          </a:p>
        </p:txBody>
      </p:sp>
      <p:pic>
        <p:nvPicPr>
          <p:cNvPr id="3" name="Picture 4" descr="C:\Users\захарка\Desktop\internetlayoutpagesitestatic-white-glyph-icon-in-circle-png_28348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14563" t="14563" r="14563" b="14563"/>
          <a:stretch>
            <a:fillRect/>
          </a:stretch>
        </p:blipFill>
        <p:spPr bwMode="auto">
          <a:xfrm>
            <a:off x="467544" y="548680"/>
            <a:ext cx="1224136" cy="12241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4392488" cy="5904656"/>
          </a:xfrm>
        </p:spPr>
        <p:txBody>
          <a:bodyPr/>
          <a:lstStyle/>
          <a:p>
            <a:pPr algn="just"/>
            <a:r>
              <a:rPr lang="ru-RU" sz="2800" b="1" dirty="0" smtClean="0">
                <a:latin typeface="Gabriola" pitchFamily="82" charset="0"/>
              </a:rPr>
              <a:t>                                     Дистанционный   </a:t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>                                 формат работы</a:t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>                                  предоставляет и </a:t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>                                     воспитателям </a:t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>                  уникальные возможности </a:t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>по повышению своей квалификации, </a:t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>через различные методические  </a:t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>  объединения можно обмениваться опытом со своими коллегами, участвовать в </a:t>
            </a:r>
            <a:r>
              <a:rPr lang="ru-RU" sz="2800" b="1" dirty="0" err="1" smtClean="0">
                <a:latin typeface="Gabriola" pitchFamily="82" charset="0"/>
              </a:rPr>
              <a:t>онлайн</a:t>
            </a:r>
            <a:r>
              <a:rPr lang="ru-RU" sz="2800" b="1" dirty="0" smtClean="0">
                <a:latin typeface="Gabriola" pitchFamily="82" charset="0"/>
              </a:rPr>
              <a:t> мероприятиях (</a:t>
            </a:r>
            <a:r>
              <a:rPr lang="ru-RU" sz="2800" b="1" dirty="0" err="1" smtClean="0">
                <a:latin typeface="Gabriola" pitchFamily="82" charset="0"/>
              </a:rPr>
              <a:t>вебинары</a:t>
            </a:r>
            <a:r>
              <a:rPr lang="ru-RU" sz="2800" b="1" dirty="0" smtClean="0">
                <a:latin typeface="Gabriola" pitchFamily="82" charset="0"/>
              </a:rPr>
              <a:t>, </a:t>
            </a:r>
            <a:r>
              <a:rPr lang="ru-RU" sz="2800" b="1" dirty="0" err="1" smtClean="0">
                <a:latin typeface="Gabriola" pitchFamily="82" charset="0"/>
              </a:rPr>
              <a:t>видео-конференции</a:t>
            </a:r>
            <a:r>
              <a:rPr lang="ru-RU" sz="2800" b="1" dirty="0" smtClean="0">
                <a:latin typeface="Gabriola" pitchFamily="82" charset="0"/>
              </a:rPr>
              <a:t>), а также пройти </a:t>
            </a:r>
            <a:r>
              <a:rPr lang="ru-RU" sz="2800" b="1" dirty="0" err="1" smtClean="0">
                <a:latin typeface="Gabriola" pitchFamily="82" charset="0"/>
              </a:rPr>
              <a:t>дистационное</a:t>
            </a:r>
            <a:r>
              <a:rPr lang="ru-RU" sz="2800" b="1" dirty="0" smtClean="0">
                <a:latin typeface="Gabriola" pitchFamily="82" charset="0"/>
              </a:rPr>
              <a:t> обучение на курсах повышения квалификации, в том числе тематические курсы.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pic>
        <p:nvPicPr>
          <p:cNvPr id="6" name="Содержимое 5" descr="cLqMUIutMR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20072" y="260648"/>
            <a:ext cx="3674597" cy="6209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C:\Users\захарка\Desktop\internetlayoutpagesitestatic-white-glyph-icon-in-circle-png_28348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14563" t="14563" r="14563" b="14563"/>
          <a:stretch>
            <a:fillRect/>
          </a:stretch>
        </p:blipFill>
        <p:spPr bwMode="auto">
          <a:xfrm>
            <a:off x="467544" y="548680"/>
            <a:ext cx="1224136" cy="12241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836712"/>
            <a:ext cx="7831782" cy="5832648"/>
          </a:xfrm>
        </p:spPr>
        <p:txBody>
          <a:bodyPr/>
          <a:lstStyle/>
          <a:p>
            <a:pPr algn="just"/>
            <a:r>
              <a:rPr lang="ru-RU" sz="2400" b="1" dirty="0" smtClean="0"/>
              <a:t>                  </a:t>
            </a:r>
            <a:r>
              <a:rPr lang="ru-RU" sz="3200" b="1" dirty="0" smtClean="0">
                <a:latin typeface="Gabriola" pitchFamily="82" charset="0"/>
              </a:rPr>
              <a:t>Особенности дистанционного обучения дошкольников:</a:t>
            </a:r>
            <a:br>
              <a:rPr lang="ru-RU" sz="32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/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3200" b="1" dirty="0" smtClean="0">
                <a:latin typeface="Gabriola" pitchFamily="82" charset="0"/>
              </a:rPr>
              <a:t>1. Мотивация. </a:t>
            </a:r>
            <a:r>
              <a:rPr lang="ru-RU" sz="2800" b="1" dirty="0" smtClean="0">
                <a:latin typeface="Gabriola" pitchFamily="82" charset="0"/>
              </a:rPr>
              <a:t>Дистанционное обучение предполагает от родителей и ребенка наличие мотивации к получению знаний и навыков. Роль взрослого – создать условия для обучения, заинтересовать ребенка в получении знаний;</a:t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/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3200" b="1" dirty="0" smtClean="0">
                <a:latin typeface="Gabriola" pitchFamily="82" charset="0"/>
              </a:rPr>
              <a:t>2. Ответственность родителей. </a:t>
            </a:r>
            <a:r>
              <a:rPr lang="ru-RU" sz="2800" b="1" dirty="0" smtClean="0">
                <a:latin typeface="Gabriola" pitchFamily="82" charset="0"/>
              </a:rPr>
              <a:t>Ребенок не имеет необходимых навыков самостоятельности, самоорганизации и усидчивости. Дистанционное обучение предполагает, что большую часть учебного материала в процессе обучения ребенок осваивает совместно с родителями, что не исключает самостоятельного выполнения части заданий.</a:t>
            </a:r>
            <a:br>
              <a:rPr lang="ru-RU" sz="2800" b="1" dirty="0" smtClean="0">
                <a:latin typeface="Gabriola" pitchFamily="82" charset="0"/>
              </a:rPr>
            </a:br>
            <a:endParaRPr lang="ru-RU" sz="2800" b="1" dirty="0">
              <a:latin typeface="Gabriola" pitchFamily="82" charset="0"/>
            </a:endParaRPr>
          </a:p>
        </p:txBody>
      </p:sp>
      <p:pic>
        <p:nvPicPr>
          <p:cNvPr id="3" name="Picture 4" descr="C:\Users\захарка\Desktop\internetlayoutpagesitestatic-white-glyph-icon-in-circle-png_28348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14563" t="14563" r="14563" b="14563"/>
          <a:stretch>
            <a:fillRect/>
          </a:stretch>
        </p:blipFill>
        <p:spPr bwMode="auto">
          <a:xfrm>
            <a:off x="395536" y="404664"/>
            <a:ext cx="1368152" cy="13681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476672"/>
            <a:ext cx="6984776" cy="1512168"/>
          </a:xfrm>
        </p:spPr>
        <p:txBody>
          <a:bodyPr/>
          <a:lstStyle/>
          <a:p>
            <a:pPr algn="just"/>
            <a:r>
              <a:rPr lang="ru-RU" sz="2400" b="1" dirty="0" smtClean="0">
                <a:latin typeface="Gabriola" pitchFamily="82" charset="0"/>
              </a:rPr>
              <a:t>                         При реализации образовательной программы дошкольного образования с применением электронного обучения и дистанционных образовательных технологий для детей раннего возраста размещаются следующие материалы: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825625"/>
            <a:ext cx="4263330" cy="4351338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latin typeface="Gabriola" pitchFamily="82" charset="0"/>
              </a:rPr>
              <a:t>                    Для родителей</a:t>
            </a:r>
            <a:r>
              <a:rPr lang="en-US" b="1" dirty="0" smtClean="0">
                <a:latin typeface="Gabriola" pitchFamily="82" charset="0"/>
              </a:rPr>
              <a:t>:</a:t>
            </a:r>
            <a:endParaRPr lang="ru-RU" b="1" dirty="0" smtClean="0">
              <a:latin typeface="Gabriola" pitchFamily="82" charset="0"/>
            </a:endParaRPr>
          </a:p>
          <a:p>
            <a:r>
              <a:rPr lang="ru-RU" sz="2000" b="1" dirty="0" smtClean="0">
                <a:latin typeface="Gabriola" pitchFamily="82" charset="0"/>
              </a:rPr>
              <a:t>Рекомендации о создании в домашних условиях среды, способствующей развитию ребенка, укреплению его здоровья.</a:t>
            </a:r>
          </a:p>
          <a:p>
            <a:r>
              <a:rPr lang="ru-RU" sz="2000" b="1" dirty="0" smtClean="0">
                <a:latin typeface="Gabriola" pitchFamily="82" charset="0"/>
              </a:rPr>
              <a:t>Специалисты размещают свои советы по воспитанию и обучению детей в условиях семьи по актуальным темам.</a:t>
            </a:r>
          </a:p>
          <a:p>
            <a:r>
              <a:rPr lang="ru-RU" sz="2000" b="1" dirty="0" smtClean="0">
                <a:latin typeface="Gabriola" pitchFamily="82" charset="0"/>
              </a:rPr>
              <a:t>Ссылки на полезные ресурсы в сети Интернет.</a:t>
            </a:r>
          </a:p>
          <a:p>
            <a:r>
              <a:rPr lang="ru-RU" sz="2000" b="1" dirty="0" smtClean="0">
                <a:latin typeface="Gabriola" pitchFamily="82" charset="0"/>
              </a:rPr>
              <a:t>Информация о изучаемом содержании дошкольного образования. (т.е. были размещаются занятия, которые расписываются конкретно под родителей.</a:t>
            </a:r>
          </a:p>
          <a:p>
            <a:r>
              <a:rPr lang="ru-RU" sz="2000" b="1" dirty="0" smtClean="0">
                <a:latin typeface="Gabriola" pitchFamily="82" charset="0"/>
              </a:rPr>
              <a:t> Различные консультации и памятки.</a:t>
            </a:r>
          </a:p>
          <a:p>
            <a:endParaRPr lang="ru-RU" sz="1400" dirty="0">
              <a:latin typeface="Gabriola" pitchFamily="82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8024" y="1825625"/>
            <a:ext cx="3960440" cy="4351338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latin typeface="Gabriola" pitchFamily="82" charset="0"/>
              </a:rPr>
              <a:t>                      Для детей</a:t>
            </a:r>
            <a:r>
              <a:rPr lang="en-US" b="1" dirty="0" smtClean="0">
                <a:latin typeface="Gabriola" pitchFamily="82" charset="0"/>
              </a:rPr>
              <a:t>:</a:t>
            </a:r>
            <a:endParaRPr lang="ru-RU" b="1" dirty="0" smtClean="0">
              <a:latin typeface="Gabriola" pitchFamily="82" charset="0"/>
            </a:endParaRPr>
          </a:p>
          <a:p>
            <a:r>
              <a:rPr lang="ru-RU" sz="2000" b="1" dirty="0" smtClean="0">
                <a:latin typeface="Gabriola" pitchFamily="82" charset="0"/>
              </a:rPr>
              <a:t>Тексты художественных произведений для чтения детям, презентации, электронные игры (видео мультфильмы), схемы изготовления поделок и построек, рекомендации по организации и проведению подвижных игр, утренней гимнастики и </a:t>
            </a:r>
            <a:r>
              <a:rPr lang="ru-RU" sz="2000" b="1" dirty="0" err="1" smtClean="0">
                <a:latin typeface="Gabriola" pitchFamily="82" charset="0"/>
              </a:rPr>
              <a:t>др</a:t>
            </a:r>
            <a:r>
              <a:rPr lang="ru-RU" sz="2000" b="1" dirty="0" smtClean="0">
                <a:latin typeface="Gabriola" pitchFamily="82" charset="0"/>
              </a:rPr>
              <a:t>).</a:t>
            </a:r>
          </a:p>
          <a:p>
            <a:r>
              <a:rPr lang="ru-RU" sz="2000" b="1" dirty="0" smtClean="0">
                <a:latin typeface="Gabriola" pitchFamily="82" charset="0"/>
              </a:rPr>
              <a:t> Ролики с пальчиковыми гимнастиками, сказками, видео приветствие.</a:t>
            </a:r>
          </a:p>
          <a:p>
            <a:r>
              <a:rPr lang="ru-RU" sz="2000" b="1" dirty="0" smtClean="0">
                <a:latin typeface="Gabriola" pitchFamily="82" charset="0"/>
              </a:rPr>
              <a:t>Выставки детских фото  (дети могут смотреть на других ребяток).</a:t>
            </a:r>
          </a:p>
          <a:p>
            <a:endParaRPr lang="ru-RU" sz="2000" dirty="0">
              <a:latin typeface="Gabriola" pitchFamily="82" charset="0"/>
            </a:endParaRPr>
          </a:p>
        </p:txBody>
      </p:sp>
      <p:pic>
        <p:nvPicPr>
          <p:cNvPr id="5" name="Picture 4" descr="C:\Users\захарка\Desktop\internetlayoutpagesitestatic-white-glyph-icon-in-circle-png_28348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14563" t="14563" r="14563" b="14563"/>
          <a:stretch>
            <a:fillRect/>
          </a:stretch>
        </p:blipFill>
        <p:spPr bwMode="auto">
          <a:xfrm>
            <a:off x="395536" y="404664"/>
            <a:ext cx="1368152" cy="13681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836712"/>
            <a:ext cx="7272808" cy="4320480"/>
          </a:xfrm>
        </p:spPr>
        <p:txBody>
          <a:bodyPr/>
          <a:lstStyle/>
          <a:p>
            <a:pPr algn="ctr"/>
            <a:r>
              <a:rPr lang="ru-RU" sz="2800" b="1" dirty="0" smtClean="0">
                <a:latin typeface="Gabriola" pitchFamily="82" charset="0"/>
              </a:rPr>
              <a:t>                В период самоизоляции очень важным   моментом       </a:t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>   было то, чтобы дети закрытые дома, имели  возможность продолжать получать образование и как – то общаться.</a:t>
            </a:r>
            <a:r>
              <a:rPr lang="ru-RU" sz="3200" b="1" dirty="0" smtClean="0">
                <a:latin typeface="Gabriola" pitchFamily="82" charset="0"/>
              </a:rPr>
              <a:t/>
            </a:r>
            <a:br>
              <a:rPr lang="ru-RU" sz="3200" b="1" dirty="0" smtClean="0">
                <a:latin typeface="Gabriola" pitchFamily="82" charset="0"/>
              </a:rPr>
            </a:br>
            <a:r>
              <a:rPr lang="ru-RU" sz="3200" b="1" dirty="0" smtClean="0">
                <a:latin typeface="Gabriola" pitchFamily="82" charset="0"/>
              </a:rPr>
              <a:t/>
            </a:r>
            <a:br>
              <a:rPr lang="ru-RU" sz="3200" b="1" dirty="0" smtClean="0">
                <a:latin typeface="Gabriola" pitchFamily="82" charset="0"/>
              </a:rPr>
            </a:br>
            <a:r>
              <a:rPr lang="ru-RU" sz="3200" b="1" dirty="0" smtClean="0">
                <a:latin typeface="Gabriola" pitchFamily="82" charset="0"/>
              </a:rPr>
              <a:t>  Содержанием работы было</a:t>
            </a:r>
            <a:r>
              <a:rPr lang="en-US" sz="3200" b="1" dirty="0" smtClean="0">
                <a:latin typeface="Gabriola" pitchFamily="82" charset="0"/>
              </a:rPr>
              <a:t>:</a:t>
            </a:r>
            <a:r>
              <a:rPr lang="ru-RU" sz="3200" b="1" dirty="0" smtClean="0">
                <a:latin typeface="Gabriola" pitchFamily="82" charset="0"/>
              </a:rPr>
              <a:t/>
            </a:r>
            <a:br>
              <a:rPr lang="ru-RU" sz="3200" b="1" dirty="0" smtClean="0">
                <a:latin typeface="Gabriola" pitchFamily="82" charset="0"/>
              </a:rPr>
            </a:br>
            <a:r>
              <a:rPr lang="ru-RU" sz="3200" b="1" dirty="0" smtClean="0">
                <a:latin typeface="Gabriola" pitchFamily="82" charset="0"/>
              </a:rPr>
              <a:t> Утреннее приветствие. </a:t>
            </a:r>
            <a:r>
              <a:rPr lang="ru-RU" sz="2800" b="1" dirty="0" smtClean="0">
                <a:latin typeface="Gabriola" pitchFamily="82" charset="0"/>
              </a:rPr>
              <a:t>Дети могли видеть друг друга, передавать приветы.</a:t>
            </a:r>
            <a:r>
              <a:rPr lang="ru-RU" sz="3200" b="1" dirty="0" smtClean="0">
                <a:latin typeface="Gabriola" pitchFamily="82" charset="0"/>
              </a:rPr>
              <a:t/>
            </a:r>
            <a:br>
              <a:rPr lang="ru-RU" sz="3200" b="1" dirty="0" smtClean="0">
                <a:latin typeface="Gabriola" pitchFamily="82" charset="0"/>
              </a:rPr>
            </a:br>
            <a:r>
              <a:rPr lang="ru-RU" sz="3200" b="1" dirty="0" smtClean="0">
                <a:latin typeface="Gabriola" pitchFamily="82" charset="0"/>
              </a:rPr>
              <a:t/>
            </a:r>
            <a:br>
              <a:rPr lang="ru-RU" sz="3200" b="1" dirty="0" smtClean="0">
                <a:latin typeface="Gabriola" pitchFamily="82" charset="0"/>
              </a:rPr>
            </a:br>
            <a:r>
              <a:rPr lang="ru-RU" sz="3200" b="1" dirty="0" smtClean="0">
                <a:latin typeface="Gabriola" pitchFamily="82" charset="0"/>
              </a:rPr>
              <a:t/>
            </a:r>
            <a:br>
              <a:rPr lang="ru-RU" sz="3200" b="1" dirty="0" smtClean="0">
                <a:latin typeface="Gabriola" pitchFamily="82" charset="0"/>
              </a:rPr>
            </a:br>
            <a:r>
              <a:rPr lang="ru-RU" sz="3200" b="1" dirty="0" smtClean="0">
                <a:latin typeface="Gabriola" pitchFamily="82" charset="0"/>
              </a:rPr>
              <a:t/>
            </a:r>
            <a:br>
              <a:rPr lang="ru-RU" sz="32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/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2400" b="1" dirty="0" smtClean="0">
                <a:latin typeface="Gabriola" pitchFamily="82" charset="0"/>
              </a:rPr>
              <a:t/>
            </a:r>
            <a:br>
              <a:rPr lang="ru-RU" sz="2400" b="1" dirty="0" smtClean="0">
                <a:latin typeface="Gabriola" pitchFamily="82" charset="0"/>
              </a:rPr>
            </a:br>
            <a:r>
              <a:rPr lang="ru-RU" sz="2400" b="1" dirty="0" smtClean="0">
                <a:latin typeface="Gabriola" pitchFamily="82" charset="0"/>
              </a:rPr>
              <a:t> </a:t>
            </a:r>
            <a:br>
              <a:rPr lang="ru-RU" sz="2400" b="1" dirty="0" smtClean="0">
                <a:latin typeface="Gabriola" pitchFamily="82" charset="0"/>
              </a:rPr>
            </a:br>
            <a:r>
              <a:rPr lang="ru-RU" sz="2400" b="1" dirty="0" smtClean="0">
                <a:latin typeface="Gabriola" pitchFamily="82" charset="0"/>
              </a:rPr>
              <a:t/>
            </a:r>
            <a:br>
              <a:rPr lang="ru-RU" sz="2400" b="1" dirty="0" smtClean="0">
                <a:latin typeface="Gabriola" pitchFamily="82" charset="0"/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3" name="Picture 4" descr="C:\Users\захарка\Desktop\internetlayoutpagesitestatic-white-glyph-icon-in-circle-png_28348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14563" t="14563" r="14563" b="14563"/>
          <a:stretch>
            <a:fillRect/>
          </a:stretch>
        </p:blipFill>
        <p:spPr bwMode="auto">
          <a:xfrm>
            <a:off x="395536" y="404664"/>
            <a:ext cx="1368152" cy="1368152"/>
          </a:xfrm>
          <a:prstGeom prst="rect">
            <a:avLst/>
          </a:prstGeom>
          <a:noFill/>
        </p:spPr>
      </p:pic>
      <p:pic>
        <p:nvPicPr>
          <p:cNvPr id="5" name="Рисунок 4" descr="YTWmt4T02hU.jpg"/>
          <p:cNvPicPr>
            <a:picLocks noChangeAspect="1"/>
          </p:cNvPicPr>
          <p:nvPr/>
        </p:nvPicPr>
        <p:blipFill>
          <a:blip r:embed="rId3" cstate="print"/>
          <a:srcRect t="3801" b="13250"/>
          <a:stretch>
            <a:fillRect/>
          </a:stretch>
        </p:blipFill>
        <p:spPr>
          <a:xfrm>
            <a:off x="3491880" y="3068960"/>
            <a:ext cx="1889641" cy="33992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20210124_213455.jpg"/>
          <p:cNvPicPr>
            <a:picLocks noChangeAspect="1"/>
          </p:cNvPicPr>
          <p:nvPr/>
        </p:nvPicPr>
        <p:blipFill>
          <a:blip r:embed="rId4" cstate="print"/>
          <a:srcRect l="10101" t="9051" r="32150" b="11150"/>
          <a:stretch>
            <a:fillRect/>
          </a:stretch>
        </p:blipFill>
        <p:spPr>
          <a:xfrm>
            <a:off x="6156176" y="2852936"/>
            <a:ext cx="2567654" cy="354803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 descr="20210124_213659.jpg"/>
          <p:cNvPicPr>
            <a:picLocks noChangeAspect="1"/>
          </p:cNvPicPr>
          <p:nvPr/>
        </p:nvPicPr>
        <p:blipFill>
          <a:blip r:embed="rId5" cstate="print"/>
          <a:srcRect l="25850"/>
          <a:stretch>
            <a:fillRect/>
          </a:stretch>
        </p:blipFill>
        <p:spPr>
          <a:xfrm>
            <a:off x="395536" y="2852936"/>
            <a:ext cx="2448272" cy="358273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365125"/>
            <a:ext cx="7056784" cy="2271787"/>
          </a:xfrm>
        </p:spPr>
        <p:txBody>
          <a:bodyPr/>
          <a:lstStyle/>
          <a:p>
            <a:r>
              <a:rPr lang="ru-RU" sz="2800" b="1" dirty="0" smtClean="0">
                <a:latin typeface="Gabriola" pitchFamily="82" charset="0"/>
                <a:cs typeface="Andalus" pitchFamily="18" charset="-78"/>
              </a:rPr>
              <a:t>                        </a:t>
            </a:r>
            <a:r>
              <a:rPr lang="ru-RU" sz="3600" b="1" dirty="0" smtClean="0">
                <a:latin typeface="Gabriola" pitchFamily="82" charset="0"/>
                <a:cs typeface="Andalus" pitchFamily="18" charset="-78"/>
              </a:rPr>
              <a:t>  Утренняя гимнастика. </a:t>
            </a:r>
            <a:r>
              <a:rPr lang="ru-RU" sz="2800" b="1" dirty="0" smtClean="0">
                <a:latin typeface="Gabriola" pitchFamily="82" charset="0"/>
                <a:cs typeface="Andalus" pitchFamily="18" charset="-78"/>
              </a:rPr>
              <a:t/>
            </a:r>
            <a:br>
              <a:rPr lang="ru-RU" sz="2800" b="1" dirty="0" smtClean="0">
                <a:latin typeface="Gabriola" pitchFamily="82" charset="0"/>
                <a:cs typeface="Andalus" pitchFamily="18" charset="-78"/>
              </a:rPr>
            </a:br>
            <a:r>
              <a:rPr lang="ru-RU" sz="2800" b="1" dirty="0" smtClean="0">
                <a:latin typeface="Gabriola" pitchFamily="82" charset="0"/>
                <a:cs typeface="Andalus" pitchFamily="18" charset="-78"/>
              </a:rPr>
              <a:t>           Комплексы утренней гимнастики давались на целую неделю. Это были и видео материалы и просто комплекс с картинками и подробным описанием, чтоб у родителей не было трудностей (некоторые родители даже присылали видео, как дети старались выполнять зарядку).</a:t>
            </a:r>
            <a:endParaRPr lang="ru-RU" sz="2800" b="1" dirty="0">
              <a:latin typeface="Gabriola" pitchFamily="82" charset="0"/>
              <a:cs typeface="Andalus" pitchFamily="18" charset="-78"/>
            </a:endParaRPr>
          </a:p>
        </p:txBody>
      </p:sp>
      <p:pic>
        <p:nvPicPr>
          <p:cNvPr id="6" name="Содержимое 5" descr="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14388" b="14509"/>
          <a:stretch>
            <a:fillRect/>
          </a:stretch>
        </p:blipFill>
        <p:spPr>
          <a:xfrm>
            <a:off x="251520" y="2852936"/>
            <a:ext cx="2592288" cy="37752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Содержимое 6" descr="20210124_22383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7824" t="14211" r="6771"/>
          <a:stretch>
            <a:fillRect/>
          </a:stretch>
        </p:blipFill>
        <p:spPr>
          <a:xfrm>
            <a:off x="3275856" y="2996952"/>
            <a:ext cx="2204754" cy="306131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Picture 4" descr="C:\Users\захарка\Desktop\internetlayoutpagesitestatic-white-glyph-icon-in-circle-png_28348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14563" t="14563" r="14563" b="14563"/>
          <a:stretch>
            <a:fillRect/>
          </a:stretch>
        </p:blipFill>
        <p:spPr bwMode="auto">
          <a:xfrm>
            <a:off x="395536" y="404664"/>
            <a:ext cx="1368152" cy="1368152"/>
          </a:xfrm>
          <a:prstGeom prst="rect">
            <a:avLst/>
          </a:prstGeom>
          <a:noFill/>
        </p:spPr>
      </p:pic>
      <p:pic>
        <p:nvPicPr>
          <p:cNvPr id="9" name="Рисунок 8" descr="C8lTeZCEzIw.jpg"/>
          <p:cNvPicPr>
            <a:picLocks noChangeAspect="1"/>
          </p:cNvPicPr>
          <p:nvPr/>
        </p:nvPicPr>
        <p:blipFill>
          <a:blip r:embed="rId5" cstate="print"/>
          <a:srcRect t="27950" b="16401"/>
          <a:stretch>
            <a:fillRect/>
          </a:stretch>
        </p:blipFill>
        <p:spPr>
          <a:xfrm>
            <a:off x="6012160" y="2852936"/>
            <a:ext cx="2880320" cy="38164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"/>
            <a:ext cx="8335838" cy="2564903"/>
          </a:xfrm>
        </p:spPr>
        <p:txBody>
          <a:bodyPr/>
          <a:lstStyle/>
          <a:p>
            <a:r>
              <a:rPr lang="ru-RU" sz="3600" b="1" dirty="0" smtClean="0">
                <a:latin typeface="Gabriola" pitchFamily="82" charset="0"/>
              </a:rPr>
              <a:t>                              Занятия по конструированию. </a:t>
            </a:r>
            <a:r>
              <a:rPr lang="ru-RU" sz="2400" b="1" dirty="0" smtClean="0">
                <a:latin typeface="Gabriola" pitchFamily="82" charset="0"/>
              </a:rPr>
              <a:t/>
            </a:r>
            <a:br>
              <a:rPr lang="ru-RU" sz="2400" b="1" dirty="0" smtClean="0">
                <a:latin typeface="Gabriola" pitchFamily="82" charset="0"/>
              </a:rPr>
            </a:br>
            <a:r>
              <a:rPr lang="ru-RU" sz="2400" b="1" dirty="0" smtClean="0">
                <a:latin typeface="Gabriola" pitchFamily="82" charset="0"/>
              </a:rPr>
              <a:t>                        </a:t>
            </a:r>
            <a:r>
              <a:rPr lang="ru-RU" sz="2800" b="1" dirty="0" smtClean="0">
                <a:latin typeface="Gabriola" pitchFamily="82" charset="0"/>
              </a:rPr>
              <a:t>Брали какое - то конкретное занятие из методики (книга в        </a:t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>                       электронном варианте) делали наглядный рисунок, и всё   </a:t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>                  занятие переписывалось под родителей, чтоб им было проще </a:t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>                     ориентироваться и объяснять детям как играть.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>
              <a:latin typeface="Gabriola" pitchFamily="82" charset="0"/>
            </a:endParaRPr>
          </a:p>
        </p:txBody>
      </p:sp>
      <p:pic>
        <p:nvPicPr>
          <p:cNvPr id="6" name="Содержимое 5" descr="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6452" b="11290"/>
          <a:stretch>
            <a:fillRect/>
          </a:stretch>
        </p:blipFill>
        <p:spPr>
          <a:xfrm>
            <a:off x="899592" y="2492896"/>
            <a:ext cx="2736304" cy="39493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Содержимое 6" descr="weH-w4K-BFw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t="3974" b="14280"/>
          <a:stretch>
            <a:fillRect/>
          </a:stretch>
        </p:blipFill>
        <p:spPr>
          <a:xfrm>
            <a:off x="5292080" y="2420888"/>
            <a:ext cx="2901719" cy="40324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:\Users\захарка\Desktop\internetlayoutpagesitestatic-white-glyph-icon-in-circle-png_28348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14563" t="14563" r="14563" b="14563"/>
          <a:stretch>
            <a:fillRect/>
          </a:stretch>
        </p:blipFill>
        <p:spPr bwMode="auto">
          <a:xfrm>
            <a:off x="395536" y="404664"/>
            <a:ext cx="1368152" cy="13681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365125"/>
            <a:ext cx="7056784" cy="2127771"/>
          </a:xfrm>
        </p:spPr>
        <p:txBody>
          <a:bodyPr/>
          <a:lstStyle/>
          <a:p>
            <a:pPr algn="ctr"/>
            <a:r>
              <a:rPr lang="ru-RU" sz="3600" b="1" dirty="0" smtClean="0">
                <a:latin typeface="Gabriola" pitchFamily="82" charset="0"/>
              </a:rPr>
              <a:t>                      Артикуляционные гимнастики </a:t>
            </a:r>
            <a:br>
              <a:rPr lang="ru-RU" sz="36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> были даны так же с подробным описанием. Объяснения родителям  для чего это нужно и как это важно. Подробное описание гимнастики или ссылка на видеоролики.</a:t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2400" b="1" dirty="0" smtClean="0">
                <a:latin typeface="Gabriola" pitchFamily="82" charset="0"/>
              </a:rPr>
              <a:t/>
            </a:r>
            <a:br>
              <a:rPr lang="ru-RU" sz="2400" b="1" dirty="0" smtClean="0">
                <a:latin typeface="Gabriola" pitchFamily="82" charset="0"/>
              </a:rPr>
            </a:br>
            <a:endParaRPr lang="ru-RU" sz="2400" dirty="0"/>
          </a:p>
        </p:txBody>
      </p:sp>
      <p:pic>
        <p:nvPicPr>
          <p:cNvPr id="3" name="Picture 4" descr="C:\Users\захарка\Desktop\internetlayoutpagesitestatic-white-glyph-icon-in-circle-png_28348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14563" t="14563" r="14563" b="14563"/>
          <a:stretch>
            <a:fillRect/>
          </a:stretch>
        </p:blipFill>
        <p:spPr bwMode="auto">
          <a:xfrm>
            <a:off x="395536" y="404664"/>
            <a:ext cx="1368152" cy="1368152"/>
          </a:xfrm>
          <a:prstGeom prst="rect">
            <a:avLst/>
          </a:prstGeom>
          <a:noFill/>
        </p:spPr>
      </p:pic>
      <p:pic>
        <p:nvPicPr>
          <p:cNvPr id="4" name="Рисунок 3" descr="0SS43rCN_Wc.jpg"/>
          <p:cNvPicPr>
            <a:picLocks noChangeAspect="1"/>
          </p:cNvPicPr>
          <p:nvPr/>
        </p:nvPicPr>
        <p:blipFill>
          <a:blip r:embed="rId3" cstate="print"/>
          <a:srcRect t="2751" r="6640" b="34250"/>
          <a:stretch>
            <a:fillRect/>
          </a:stretch>
        </p:blipFill>
        <p:spPr>
          <a:xfrm>
            <a:off x="323528" y="2204864"/>
            <a:ext cx="2952328" cy="432048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 descr="IMG-b83133611239fa560496b03d2a7561b6-V.jpg"/>
          <p:cNvPicPr>
            <a:picLocks noChangeAspect="1"/>
          </p:cNvPicPr>
          <p:nvPr/>
        </p:nvPicPr>
        <p:blipFill>
          <a:blip r:embed="rId4" cstate="print"/>
          <a:srcRect t="9051" b="15350"/>
          <a:stretch>
            <a:fillRect/>
          </a:stretch>
        </p:blipFill>
        <p:spPr>
          <a:xfrm>
            <a:off x="5940152" y="2204864"/>
            <a:ext cx="2880320" cy="43204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IMG-dc6fd10415618e5aff9f0f27ca0b7ae6-V.jpg"/>
          <p:cNvPicPr>
            <a:picLocks noChangeAspect="1"/>
          </p:cNvPicPr>
          <p:nvPr/>
        </p:nvPicPr>
        <p:blipFill>
          <a:blip r:embed="rId5" cstate="print"/>
          <a:srcRect l="5873" t="29000" r="12177" b="16401"/>
          <a:stretch>
            <a:fillRect/>
          </a:stretch>
        </p:blipFill>
        <p:spPr>
          <a:xfrm>
            <a:off x="3563888" y="2492896"/>
            <a:ext cx="2088232" cy="278430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365125"/>
            <a:ext cx="6480720" cy="1623715"/>
          </a:xfrm>
        </p:spPr>
        <p:txBody>
          <a:bodyPr/>
          <a:lstStyle/>
          <a:p>
            <a:r>
              <a:rPr lang="ru-RU" sz="3200" b="1" dirty="0" smtClean="0">
                <a:latin typeface="Gabriola" pitchFamily="82" charset="0"/>
              </a:rPr>
              <a:t>                      Пальчиковые гимнастики. </a:t>
            </a:r>
            <a:r>
              <a:rPr lang="ru-RU" sz="2800" b="1" dirty="0" smtClean="0">
                <a:latin typeface="Gabriola" pitchFamily="82" charset="0"/>
              </a:rPr>
              <a:t/>
            </a:r>
            <a:br>
              <a:rPr lang="ru-RU" sz="2800" b="1" dirty="0" smtClean="0">
                <a:latin typeface="Gabriola" pitchFamily="82" charset="0"/>
              </a:rPr>
            </a:br>
            <a:r>
              <a:rPr lang="ru-RU" sz="2800" b="1" dirty="0" smtClean="0">
                <a:latin typeface="Gabriola" pitchFamily="82" charset="0"/>
              </a:rPr>
              <a:t>           Составлялись с полным описанием и ссылками, представлены видео ролики пальчиковых гимнастик, даже с помощью массажных мячиков.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>
              <a:latin typeface="Gabriola" pitchFamily="82" charset="0"/>
            </a:endParaRPr>
          </a:p>
        </p:txBody>
      </p:sp>
      <p:pic>
        <p:nvPicPr>
          <p:cNvPr id="3" name="Picture 4" descr="C:\Users\захарка\Desktop\internetlayoutpagesitestatic-white-glyph-icon-in-circle-png_28348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 l="14563" t="14563" r="14563" b="14563"/>
          <a:stretch>
            <a:fillRect/>
          </a:stretch>
        </p:blipFill>
        <p:spPr bwMode="auto">
          <a:xfrm>
            <a:off x="395536" y="404664"/>
            <a:ext cx="1368152" cy="1368152"/>
          </a:xfrm>
          <a:prstGeom prst="rect">
            <a:avLst/>
          </a:prstGeom>
          <a:noFill/>
        </p:spPr>
      </p:pic>
      <p:pic>
        <p:nvPicPr>
          <p:cNvPr id="4" name="Рисунок 3" descr="6.jpg"/>
          <p:cNvPicPr>
            <a:picLocks noChangeAspect="1"/>
          </p:cNvPicPr>
          <p:nvPr/>
        </p:nvPicPr>
        <p:blipFill>
          <a:blip r:embed="rId3" cstate="print"/>
          <a:srcRect t="11151" b="15350"/>
          <a:stretch>
            <a:fillRect/>
          </a:stretch>
        </p:blipFill>
        <p:spPr>
          <a:xfrm>
            <a:off x="683569" y="2343953"/>
            <a:ext cx="3168352" cy="42844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20210124_212021.jpg"/>
          <p:cNvPicPr>
            <a:picLocks noChangeAspect="1"/>
          </p:cNvPicPr>
          <p:nvPr/>
        </p:nvPicPr>
        <p:blipFill>
          <a:blip r:embed="rId4" cstate="print"/>
          <a:srcRect l="8001" t="6951" r="8001"/>
          <a:stretch>
            <a:fillRect/>
          </a:stretch>
        </p:blipFill>
        <p:spPr>
          <a:xfrm>
            <a:off x="5004048" y="2380351"/>
            <a:ext cx="3384376" cy="421167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la-detej07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dla-detej07</Template>
  <TotalTime>1021</TotalTime>
  <Words>473</Words>
  <Application>Microsoft Office PowerPoint</Application>
  <PresentationFormat>Экран (4:3)</PresentationFormat>
  <Paragraphs>35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dla-detej07</vt:lpstr>
      <vt:lpstr>Муниципальное дошкольное образовательное учреждение «Детский сад комбинированного вида  № 28 «Золотой ключик» </vt:lpstr>
      <vt:lpstr>              Дистанционное образование дошкольника заключается в том, что детям и родителям в доступной форме предлагается учебный материал, и, находясь дома, они вместе изучают и выполняют задания педагогов.          Главная цель дистанционного обучения - предоставить ребенку возможности получить образование на дому, оказать педагогическую поддержку и консультативную помощь родителям обучающихся.  </vt:lpstr>
      <vt:lpstr>                  Особенности дистанционного обучения дошкольников:  1. Мотивация. Дистанционное обучение предполагает от родителей и ребенка наличие мотивации к получению знаний и навыков. Роль взрослого – создать условия для обучения, заинтересовать ребенка в получении знаний;  2. Ответственность родителей. Ребенок не имеет необходимых навыков самостоятельности, самоорганизации и усидчивости. Дистанционное обучение предполагает, что большую часть учебного материала в процессе обучения ребенок осваивает совместно с родителями, что не исключает самостоятельного выполнения части заданий. </vt:lpstr>
      <vt:lpstr>                         При реализации образовательной программы дошкольного образования с применением электронного обучения и дистанционных образовательных технологий для детей раннего возраста размещаются следующие материалы: </vt:lpstr>
      <vt:lpstr>                В период самоизоляции очень важным   моментом           было то, чтобы дети закрытые дома, имели  возможность продолжать получать образование и как – то общаться.    Содержанием работы было:  Утреннее приветствие. Дети могли видеть друг друга, передавать приветы.          </vt:lpstr>
      <vt:lpstr>                          Утренняя гимнастика.             Комплексы утренней гимнастики давались на целую неделю. Это были и видео материалы и просто комплекс с картинками и подробным описанием, чтоб у родителей не было трудностей (некоторые родители даже присылали видео, как дети старались выполнять зарядку).</vt:lpstr>
      <vt:lpstr>                              Занятия по конструированию.                          Брали какое - то конкретное занятие из методики (книга в                                электронном варианте) делали наглядный рисунок, и всё                      занятие переписывалось под родителей, чтоб им было проще                       ориентироваться и объяснять детям как играть. </vt:lpstr>
      <vt:lpstr>                      Артикуляционные гимнастики   были даны так же с подробным описанием. Объяснения родителям  для чего это нужно и как это важно. Подробное описание гимнастики или ссылка на видеоролики.  </vt:lpstr>
      <vt:lpstr>                      Пальчиковые гимнастики.             Составлялись с полным описанием и ссылками, представлены видео ролики пальчиковых гимнастик, даже с помощью массажных мячиков. </vt:lpstr>
      <vt:lpstr>                                 Чтение художественной литературы.                                Родителям было предложено прочитать какое - либо                                    произведение (сказки, потешки и т.д.)                                   Прикреплялся текст произведения, чтобы родители                   его не искали, были даны ссылки на видео и аудио материал.         Прописывалось какая работа должна быть после прочтения текста. Заучивали простые потешки. С помощью пальчикового театра показывали сказки.  </vt:lpstr>
      <vt:lpstr>                                     Прослушивание музыкальных произведений и                                           выполнение ритмических движений.                                Конспекты обговаривались совместно с музыкальным                        руководителем. Всегда было прописано для чего то или иное                               произведение стоит прослушать или посмотреть.    </vt:lpstr>
      <vt:lpstr>  Предлагали материалы по сенсорному развитию (игры с крупной мозайкой - видео занятие и видео с ютуба , подобранные в соответствии с возрастом). </vt:lpstr>
      <vt:lpstr> Устраивали различные выставки фотографий : "Сидим дома", онлайн – выставки детских работ, видео приветы.</vt:lpstr>
      <vt:lpstr> "Сидим дома", онлайн – выставки детских работ   </vt:lpstr>
      <vt:lpstr>  Ежедневно для родителей предлагали материалы о том, как можно сделать игры и игрушки из подручных средств.  </vt:lpstr>
      <vt:lpstr>                        Для подготовки к занятиям использовались       интернет ресурсы и снимались  собственные видеоматериалы  для организации родителями занятий с детьми. Материал готовился так, чтоб ребенку при минимальной помощи взрослого было понятно, что ему нужно сделать. </vt:lpstr>
      <vt:lpstr>    В период  дистанта, конечно же, всегда получали обратную связь. Что было очень приятно, значит, работа была не в пустую. И, конечно же, в личные сообщения родители всегда писали, как дети скучают по саду и ребятам.</vt:lpstr>
      <vt:lpstr>              Хочется отметить, общую сплоченность всего педагогического коллектива в родительской группе. Все специалисты были включены в процесс: инструктор по физической культуре выкладывала видео своих личных зарядок. Социальный педагог, психолог, музыкальный руководитель, логопед еженедельно выкладывали материалы для бесед, занятий, песен, танцев с детьми. </vt:lpstr>
      <vt:lpstr>             По сей день работа в закрытой группе ведётся, и родители реагируют на всю информацию предложенную педагогами. Теперь такой формат работы очень прочно закрепился в нашей жизни.</vt:lpstr>
      <vt:lpstr>                                     Дистанционный                                     формат работы                                   предоставляет и                                       воспитателям                    уникальные возможности  по повышению своей квалификации,  через различные методические     объединения можно обмениваться опытом со своими коллегами, участвовать в онлайн мероприятиях (вебинары, видео-конференции), а также пройти дистационное обучение на курсах повышения квалификации, в том числе тематические курсы.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я тв☺Я радость</dc:creator>
  <cp:lastModifiedBy>User</cp:lastModifiedBy>
  <cp:revision>105</cp:revision>
  <dcterms:created xsi:type="dcterms:W3CDTF">2021-01-23T15:18:42Z</dcterms:created>
  <dcterms:modified xsi:type="dcterms:W3CDTF">2021-01-27T07:11:11Z</dcterms:modified>
</cp:coreProperties>
</file>