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</p:sldIdLst>
  <p:sldSz cx="9144000" cy="6858000" type="screen4x3"/>
  <p:notesSz cx="9144000" cy="6858000"/>
  <p:embeddedFontLst>
    <p:embeddedFont>
      <p:font typeface="Arial Narrow" panose="020B0606020202030204" pitchFamily="34" charset="0"/>
      <p:regular r:id="rId19"/>
      <p:bold r:id="rId20"/>
      <p:italic r:id="rId21"/>
      <p:boldItalic r:id="rId22"/>
    </p:embeddedFont>
    <p:embeddedFont>
      <p:font typeface="Bookman Old Style" panose="02050604050505020204" pitchFamily="18" charset="0"/>
      <p:regular r:id="rId23"/>
      <p:bold r:id="rId24"/>
      <p:italic r:id="rId25"/>
      <p:boldItalic r:id="rId26"/>
    </p:embeddedFont>
    <p:embeddedFont>
      <p:font typeface="Georgia" panose="02040502050405020303" pitchFamily="18" charset="0"/>
      <p:regular r:id="rId27"/>
      <p:bold r:id="rId28"/>
      <p:italic r:id="rId29"/>
      <p:boldItalic r:id="rId30"/>
    </p:embeddedFont>
    <p:embeddedFont>
      <p:font typeface="Cambria" panose="02040503050406030204" pitchFamily="18" charset="0"/>
      <p:regular r:id="rId31"/>
      <p:bold r:id="rId32"/>
      <p:italic r:id="rId33"/>
      <p:boldItalic r:id="rId34"/>
    </p:embeddedFont>
    <p:embeddedFont>
      <p:font typeface="Britannic Bold" panose="020B0903060703020204" pitchFamily="34" charset="0"/>
      <p:regular r:id="rId35"/>
    </p:embeddedFont>
    <p:embeddedFont>
      <p:font typeface="Trebuchet MS" panose="020B0603020202020204" pitchFamily="3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66FF"/>
    <a:srgbClr val="9C041D"/>
    <a:srgbClr val="5F0158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font" Target="fonts/font2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C1444-371B-4493-A561-4D58A7FCFAA0}" type="datetimeFigureOut">
              <a:rPr lang="ru-RU" smtClean="0"/>
              <a:pPr/>
              <a:t>04.06.2020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5B13B-4D79-4E60-A018-396A3007B4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47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5B13B-4D79-4E60-A018-396A3007B45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27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navigator@pionerov.ru" TargetMode="External"/><Relationship Id="rId3" Type="http://schemas.openxmlformats.org/officeDocument/2006/relationships/image" Target="../media/image2.jpeg"/><Relationship Id="rId7" Type="http://schemas.openxmlformats.org/officeDocument/2006/relationships/hyperlink" Target="mailto:metod@pionerov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zammetod@pionerov.ru" TargetMode="External"/><Relationship Id="rId5" Type="http://schemas.openxmlformats.org/officeDocument/2006/relationships/hyperlink" Target="http://www.pionerov.ru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dop29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dop29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76800" y="2028668"/>
            <a:ext cx="4112171" cy="247567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5"/>
              </a:spcBef>
            </a:pPr>
            <a:r>
              <a:rPr sz="3200" b="1" spc="-70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НАВИГАТОР</a:t>
            </a:r>
            <a:endParaRPr sz="3200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12065" marR="5080" indent="3810" algn="ctr">
              <a:lnSpc>
                <a:spcPct val="100000"/>
              </a:lnSpc>
            </a:pPr>
            <a:r>
              <a:rPr sz="3200" b="1" spc="-5" dirty="0" err="1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дополнительного</a:t>
            </a:r>
            <a:r>
              <a:rPr sz="3200" b="1" spc="-5" dirty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sz="32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3200" b="1" spc="-65" dirty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spc="-60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Архангельской</a:t>
            </a:r>
            <a:r>
              <a:rPr sz="3200" b="1" spc="-60" dirty="0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sz="32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области</a:t>
            </a:r>
            <a:endParaRPr sz="3200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48499" y="6084631"/>
            <a:ext cx="1661541" cy="2932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6882" y="1768178"/>
            <a:ext cx="3152385" cy="431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7"/>
          <a:stretch/>
        </p:blipFill>
        <p:spPr bwMode="auto">
          <a:xfrm>
            <a:off x="304800" y="278524"/>
            <a:ext cx="43165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5310" y="5492914"/>
            <a:ext cx="4306040" cy="1060286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9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Архангельской области</a:t>
            </a: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163000, г. Архангельск, набережная Северной </a:t>
            </a: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вины, д.73,</a:t>
            </a:r>
            <a:endParaRPr lang="en-US" sz="9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тел. (8182)286616, (8182)211809, (8182)201112, </a:t>
            </a:r>
            <a:endParaRPr lang="en-US" sz="9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ru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9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 почта: 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zammetod@pionerov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ru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metod@pionerov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ru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navigator@pionerov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.</a:t>
            </a:r>
            <a:r>
              <a:rPr lang="en-US" sz="9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ru</a:t>
            </a:r>
            <a:r>
              <a:rPr lang="en-US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72" y="5540202"/>
            <a:ext cx="815527" cy="84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097446" y="3609407"/>
            <a:ext cx="3048000" cy="685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dop29.ru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325" y="1371600"/>
            <a:ext cx="6719239" cy="329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95144" y="5029200"/>
            <a:ext cx="7467600" cy="1219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Необходимо заполнить данные о детях: </a:t>
            </a:r>
            <a:b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Фамилия, Имя, Отчество,</a:t>
            </a:r>
            <a:b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дата рождения, пол ребенка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95144" y="304800"/>
            <a:ext cx="7467600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разделе «ДЕТИ»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03020" y="5509056"/>
            <a:ext cx="856478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После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этого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ребенок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получает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идентификационный номер в </a:t>
            </a:r>
            <a:r>
              <a:rPr sz="1600" b="1" spc="-1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системе Навигатор</a:t>
            </a:r>
            <a:r>
              <a:rPr sz="1600" b="1" spc="30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–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 marL="1905" algn="ctr">
              <a:lnSpc>
                <a:spcPct val="100000"/>
              </a:lnSpc>
            </a:pP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СЕРТИФИКАТ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на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дополнительное</a:t>
            </a:r>
            <a:r>
              <a:rPr sz="1600" b="1" spc="9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образование.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 marL="12065" marR="5080" algn="ctr">
              <a:lnSpc>
                <a:spcPct val="100000"/>
              </a:lnSpc>
            </a:pP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Подтверждает (</a:t>
            </a:r>
            <a:r>
              <a:rPr lang="ru-RU"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а</a:t>
            </a:r>
            <a:r>
              <a:rPr sz="1600" b="1" spc="-1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ктивирует</a:t>
            </a: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)</a:t>
            </a:r>
            <a:r>
              <a:rPr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сертификат образовательная организация после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того,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как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родитель  </a:t>
            </a:r>
            <a:r>
              <a:rPr sz="1600" b="1" spc="-1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обратится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лично с </a:t>
            </a:r>
            <a:r>
              <a:rPr sz="1600" b="1" spc="-5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документами</a:t>
            </a:r>
            <a:r>
              <a:rPr lang="ru-RU" sz="1600" b="1" spc="-5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 </a:t>
            </a:r>
            <a:r>
              <a:rPr sz="1600" b="1" spc="-5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и </a:t>
            </a:r>
            <a:r>
              <a:rPr sz="1600" b="1" spc="-2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</a:t>
            </a:r>
            <a:r>
              <a:rPr lang="ru-RU" sz="1600" b="1" spc="-2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редоставит</a:t>
            </a:r>
            <a:r>
              <a:rPr lang="ru-RU" sz="1600" b="1" spc="-2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2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заявление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на</a:t>
            </a:r>
            <a:r>
              <a:rPr sz="1600" b="1" spc="-5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5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получение сертификата и </a:t>
            </a:r>
            <a:r>
              <a:rPr sz="1600" b="1" spc="-1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обучение</a:t>
            </a:r>
            <a:r>
              <a:rPr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</a:t>
            </a:r>
            <a:r>
              <a:rPr lang="ru-RU" sz="1600" b="1" spc="28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программе</a:t>
            </a:r>
            <a:r>
              <a:rPr lang="ru-RU" sz="1600" b="1" spc="-10" dirty="0" smtClean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.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7620000" cy="421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762000" y="228600"/>
            <a:ext cx="7543799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После добавления ребенка необходимо нажать кнопку «Получить сертификат»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10800000" flipH="1" flipV="1">
            <a:off x="609600" y="228600"/>
            <a:ext cx="8153400" cy="1676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Можно переходить в каталог программ. </a:t>
            </a:r>
            <a:b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С помощью гибкого поиска выбрать </a:t>
            </a:r>
            <a:b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интересующую программу и записаться </a:t>
            </a:r>
            <a:b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6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на обучение, </a:t>
            </a:r>
            <a:r>
              <a:rPr lang="ru-RU" sz="26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но возможно это будет только в сентябре 2020г. </a:t>
            </a:r>
            <a:endParaRPr lang="ru-RU" sz="2600" b="1" u="sng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95869" y="3352800"/>
            <a:ext cx="372158" cy="304800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58" y="2093912"/>
            <a:ext cx="7552642" cy="438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5147842"/>
              </p:ext>
            </p:extLst>
          </p:nvPr>
        </p:nvGraphicFramePr>
        <p:xfrm>
          <a:off x="1066800" y="3282287"/>
          <a:ext cx="1760561" cy="3194713"/>
        </p:xfrm>
        <a:graphic>
          <a:graphicData uri="http://schemas.openxmlformats.org/drawingml/2006/table">
            <a:tbl>
              <a:tblPr/>
              <a:tblGrid>
                <a:gridCol w="1760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471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 rot="10800000" flipH="1" flipV="1">
            <a:off x="701455" y="228600"/>
            <a:ext cx="8077200" cy="609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каталоге </a:t>
            </a:r>
            <a:b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представлен перечень программ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 rot="10800000" flipH="1" flipV="1">
            <a:off x="587661" y="5867398"/>
            <a:ext cx="8077200" cy="7620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Cambria" panose="02040503050406030204" pitchFamily="18" charset="0"/>
              </a:rPr>
              <a:t>Для получения подробной информации о программе и записи  на нее необходимо нажать кнопку «Подробнее»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7137051" cy="472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28600" y="4876800"/>
            <a:ext cx="8686800" cy="1752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карточке  программы 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представлена подробная 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информация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o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программе: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описание процесса обучения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, компетенции,  которыми овладеет  ребенок, цели и задачи  обучения, ожидаемые  результаты, расписание,  контактные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данные организатора</a:t>
            </a: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, адрес  </a:t>
            </a: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места проведения занятий. </a:t>
            </a:r>
            <a:b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Cambria" panose="02040503050406030204" pitchFamily="18" charset="0"/>
              </a:rPr>
              <a:t>Особые условия  приема. </a:t>
            </a:r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90" y="396721"/>
            <a:ext cx="7122246" cy="461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638300" y="2057400"/>
            <a:ext cx="381000" cy="218933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400800" y="2533183"/>
            <a:ext cx="2446781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В 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открывшемся  окне </a:t>
            </a:r>
            <a:r>
              <a:rPr sz="1800" b="1" spc="-2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необходимо  </a:t>
            </a:r>
            <a:r>
              <a:rPr sz="1800" b="1" spc="-5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выбрать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800" b="1" spc="-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учебную </a:t>
            </a:r>
            <a:r>
              <a:rPr sz="18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группу</a:t>
            </a:r>
            <a:r>
              <a:rPr sz="1800" b="1" spc="-6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800" b="1" spc="-6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800" b="1" spc="-6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</a:br>
            <a:r>
              <a:rPr sz="1800" b="1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из</a:t>
            </a:r>
            <a:r>
              <a:rPr sz="1800" b="1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 </a:t>
            </a:r>
            <a:r>
              <a:rPr sz="1800" b="1" spc="-1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предложенных</a:t>
            </a:r>
            <a:r>
              <a:rPr sz="18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8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8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</a:br>
            <a:r>
              <a:rPr sz="1800" b="1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  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нажать</a:t>
            </a:r>
            <a:r>
              <a:rPr sz="1800" b="1" spc="-1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«Далее»</a:t>
            </a:r>
            <a:endParaRPr sz="1800" dirty="0">
              <a:latin typeface="Cambria" panose="02040503050406030204" pitchFamily="18" charset="0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760" y="5190055"/>
            <a:ext cx="857929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7810" marR="60325" indent="-192405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550931"/>
                </a:solidFill>
                <a:latin typeface="Cambria"/>
                <a:cs typeface="Cambria"/>
              </a:rPr>
              <a:t>В следующем</a:t>
            </a:r>
            <a:r>
              <a:rPr sz="1800" b="1" spc="-120" dirty="0">
                <a:solidFill>
                  <a:srgbClr val="550931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окне  </a:t>
            </a:r>
            <a:r>
              <a:rPr sz="1800" b="1" spc="-10" dirty="0" err="1">
                <a:solidFill>
                  <a:srgbClr val="550931"/>
                </a:solidFill>
                <a:latin typeface="Cambria"/>
                <a:cs typeface="Cambria"/>
              </a:rPr>
              <a:t>автоматически</a:t>
            </a:r>
            <a:r>
              <a:rPr sz="1800" b="1" spc="-10" dirty="0">
                <a:solidFill>
                  <a:srgbClr val="550931"/>
                </a:solidFill>
                <a:latin typeface="Cambria"/>
                <a:cs typeface="Cambria"/>
              </a:rPr>
              <a:t>  </a:t>
            </a:r>
            <a:r>
              <a:rPr sz="1800" b="1" spc="-15" dirty="0" err="1" smtClean="0">
                <a:solidFill>
                  <a:srgbClr val="550931"/>
                </a:solidFill>
                <a:latin typeface="Cambria"/>
                <a:cs typeface="Cambria"/>
              </a:rPr>
              <a:t>подставляются</a:t>
            </a:r>
            <a:r>
              <a:rPr lang="ru-RU" dirty="0">
                <a:latin typeface="Cambria"/>
                <a:cs typeface="Cambria"/>
              </a:rPr>
              <a:t> </a:t>
            </a:r>
            <a:r>
              <a:rPr sz="1800" b="1" dirty="0" err="1" smtClean="0">
                <a:solidFill>
                  <a:srgbClr val="550931"/>
                </a:solidFill>
                <a:latin typeface="Cambria"/>
                <a:cs typeface="Cambria"/>
              </a:rPr>
              <a:t>данные</a:t>
            </a:r>
            <a:r>
              <a:rPr sz="1800" b="1" spc="-25" dirty="0" smtClean="0">
                <a:solidFill>
                  <a:srgbClr val="550931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ребенка.</a:t>
            </a:r>
            <a:endParaRPr sz="1800" dirty="0">
              <a:latin typeface="Cambria"/>
              <a:cs typeface="Cambria"/>
            </a:endParaRPr>
          </a:p>
          <a:p>
            <a:pPr marL="12700" algn="ctr">
              <a:lnSpc>
                <a:spcPct val="100000"/>
              </a:lnSpc>
            </a:pP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Нажимаем</a:t>
            </a:r>
            <a:r>
              <a:rPr sz="1800" b="1" spc="-55" dirty="0">
                <a:solidFill>
                  <a:srgbClr val="550931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550931"/>
                </a:solidFill>
                <a:latin typeface="Cambria"/>
                <a:cs typeface="Cambria"/>
              </a:rPr>
              <a:t>«</a:t>
            </a:r>
            <a:r>
              <a:rPr sz="1800" b="1" spc="-5" dirty="0" err="1">
                <a:solidFill>
                  <a:srgbClr val="550931"/>
                </a:solidFill>
                <a:latin typeface="Cambria"/>
                <a:cs typeface="Cambria"/>
              </a:rPr>
              <a:t>Далее</a:t>
            </a:r>
            <a:r>
              <a:rPr sz="1800" b="1" spc="-5" dirty="0" smtClean="0">
                <a:solidFill>
                  <a:srgbClr val="550931"/>
                </a:solidFill>
                <a:latin typeface="Cambria"/>
                <a:cs typeface="Cambria"/>
              </a:rPr>
              <a:t>».</a:t>
            </a:r>
            <a:endParaRPr lang="ru-RU" dirty="0">
              <a:latin typeface="Cambria"/>
              <a:cs typeface="Cambria"/>
            </a:endParaRPr>
          </a:p>
          <a:p>
            <a:pPr marL="12700" algn="ctr">
              <a:lnSpc>
                <a:spcPct val="100000"/>
              </a:lnSpc>
            </a:pPr>
            <a:r>
              <a:rPr sz="1800" b="1" spc="-5" smtClean="0">
                <a:solidFill>
                  <a:srgbClr val="C00000"/>
                </a:solidFill>
                <a:latin typeface="Cambria"/>
                <a:cs typeface="Cambria"/>
              </a:rPr>
              <a:t>ЗАЯВКА  </a:t>
            </a:r>
            <a:r>
              <a:rPr sz="1800" b="1" spc="-45" dirty="0" smtClean="0">
                <a:solidFill>
                  <a:srgbClr val="C00000"/>
                </a:solidFill>
                <a:latin typeface="Cambria"/>
                <a:cs typeface="Cambria"/>
              </a:rPr>
              <a:t>О</a:t>
            </a:r>
            <a:r>
              <a:rPr sz="1800" b="1" spc="-5" dirty="0" smtClean="0">
                <a:solidFill>
                  <a:srgbClr val="C00000"/>
                </a:solidFill>
                <a:latin typeface="Cambria"/>
                <a:cs typeface="Cambria"/>
              </a:rPr>
              <a:t>ТП</a:t>
            </a:r>
            <a:r>
              <a:rPr sz="1800" b="1" spc="-170" dirty="0" smtClean="0">
                <a:solidFill>
                  <a:srgbClr val="C00000"/>
                </a:solidFill>
                <a:latin typeface="Cambria"/>
                <a:cs typeface="Cambria"/>
              </a:rPr>
              <a:t>Р</a:t>
            </a:r>
            <a:r>
              <a:rPr sz="1800" b="1" dirty="0" smtClean="0">
                <a:solidFill>
                  <a:srgbClr val="C00000"/>
                </a:solidFill>
                <a:latin typeface="Cambria"/>
                <a:cs typeface="Cambria"/>
              </a:rPr>
              <a:t>А</a:t>
            </a:r>
            <a:r>
              <a:rPr sz="1800" b="1" spc="5" dirty="0" smtClean="0">
                <a:solidFill>
                  <a:srgbClr val="C00000"/>
                </a:solidFill>
                <a:latin typeface="Cambria"/>
                <a:cs typeface="Cambria"/>
              </a:rPr>
              <a:t>В</a:t>
            </a:r>
            <a:r>
              <a:rPr sz="1800" b="1" spc="-5" dirty="0" smtClean="0">
                <a:solidFill>
                  <a:srgbClr val="C00000"/>
                </a:solidFill>
                <a:latin typeface="Cambria"/>
                <a:cs typeface="Cambria"/>
              </a:rPr>
              <a:t>Л</a:t>
            </a:r>
            <a:r>
              <a:rPr sz="1800" b="1" dirty="0" smtClean="0">
                <a:solidFill>
                  <a:srgbClr val="C00000"/>
                </a:solidFill>
                <a:latin typeface="Cambria"/>
                <a:cs typeface="Cambria"/>
              </a:rPr>
              <a:t>ЕНА</a:t>
            </a:r>
            <a:endParaRPr lang="ru-RU" sz="1800" b="1" dirty="0" smtClean="0">
              <a:solidFill>
                <a:srgbClr val="C00000"/>
              </a:solidFill>
              <a:latin typeface="Cambria"/>
              <a:cs typeface="Cambria"/>
            </a:endParaRPr>
          </a:p>
          <a:p>
            <a:pPr marL="355600" marR="349250" indent="304800" algn="ctr">
              <a:lnSpc>
                <a:spcPct val="100000"/>
              </a:lnSpc>
            </a:pPr>
            <a:endParaRPr sz="1800" dirty="0">
              <a:solidFill>
                <a:srgbClr val="C00000"/>
              </a:solidFill>
              <a:latin typeface="Cambria"/>
              <a:cs typeface="Cambria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25331" y="222642"/>
            <a:ext cx="7509067" cy="9965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Для оформления заявки </a:t>
            </a:r>
            <a:r>
              <a:rPr lang="ru-RU" sz="2800" b="1" u="sng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период август-сентябрь 2020г.</a:t>
            </a: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необходимо нажать кнопку «Записаться»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10" y="1447800"/>
            <a:ext cx="6147839" cy="311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257510" y="2784468"/>
            <a:ext cx="381000" cy="218933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962400" y="4038600"/>
            <a:ext cx="381000" cy="218933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60006" y="1036795"/>
            <a:ext cx="4602494" cy="58657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2060"/>
                </a:solidFill>
                <a:latin typeface="Cambria"/>
                <a:cs typeface="Cambria"/>
              </a:rPr>
              <a:t>Родитель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регистрируется</a:t>
            </a:r>
            <a:r>
              <a:rPr sz="1800" spc="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5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5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dirty="0" err="1" smtClean="0">
                <a:solidFill>
                  <a:srgbClr val="002060"/>
                </a:solidFill>
                <a:latin typeface="Cambria"/>
                <a:cs typeface="Cambria"/>
              </a:rPr>
              <a:t>на</a:t>
            </a:r>
            <a:r>
              <a:rPr lang="ru-RU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сайте</a:t>
            </a:r>
            <a:r>
              <a:rPr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en-US" spc="-5" dirty="0" smtClean="0">
                <a:solidFill>
                  <a:srgbClr val="002060"/>
                </a:solidFill>
                <a:latin typeface="Cambria"/>
                <a:cs typeface="Cambria"/>
                <a:hlinkClick r:id="rId2"/>
              </a:rPr>
              <a:t>https</a:t>
            </a:r>
            <a:r>
              <a:rPr lang="en-US" spc="-5" dirty="0">
                <a:solidFill>
                  <a:srgbClr val="002060"/>
                </a:solidFill>
                <a:latin typeface="Cambria"/>
                <a:cs typeface="Cambria"/>
                <a:hlinkClick r:id="rId2"/>
              </a:rPr>
              <a:t>://</a:t>
            </a:r>
            <a:r>
              <a:rPr lang="en-US" spc="-5" dirty="0" smtClean="0">
                <a:solidFill>
                  <a:srgbClr val="002060"/>
                </a:solidFill>
                <a:latin typeface="Cambria"/>
                <a:cs typeface="Cambria"/>
                <a:hlinkClick r:id="rId2"/>
              </a:rPr>
              <a:t>dop29.ru</a:t>
            </a:r>
            <a:r>
              <a:rPr lang="en-US" spc="-5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endParaRPr sz="18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33020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Вносит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в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личный </a:t>
            </a:r>
            <a:r>
              <a:rPr sz="1800" spc="-10" dirty="0">
                <a:solidFill>
                  <a:srgbClr val="002060"/>
                </a:solidFill>
                <a:latin typeface="Cambria"/>
                <a:cs typeface="Cambria"/>
              </a:rPr>
              <a:t>кабинет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во  вкладке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«Дети»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данные ребенка: 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ФИО и </a:t>
            </a:r>
            <a:r>
              <a:rPr sz="1800" spc="-15" dirty="0" err="1">
                <a:solidFill>
                  <a:srgbClr val="002060"/>
                </a:solidFill>
                <a:latin typeface="Cambria"/>
                <a:cs typeface="Cambria"/>
              </a:rPr>
              <a:t>дату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10" err="1" smtClean="0">
                <a:solidFill>
                  <a:srgbClr val="002060"/>
                </a:solidFill>
                <a:latin typeface="Cambria"/>
                <a:cs typeface="Cambria"/>
              </a:rPr>
              <a:t>рождения</a:t>
            </a:r>
            <a:r>
              <a:rPr lang="ru-RU"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endParaRPr sz="18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700" spc="-5" dirty="0">
                <a:solidFill>
                  <a:srgbClr val="002060"/>
                </a:solidFill>
                <a:latin typeface="Cambria"/>
                <a:cs typeface="Cambria"/>
              </a:rPr>
              <a:t>Отправляет </a:t>
            </a:r>
            <a:r>
              <a:rPr sz="1700" spc="-5" dirty="0" err="1">
                <a:solidFill>
                  <a:srgbClr val="002060"/>
                </a:solidFill>
                <a:latin typeface="Cambria"/>
                <a:cs typeface="Cambria"/>
              </a:rPr>
              <a:t>запрос</a:t>
            </a:r>
            <a:r>
              <a:rPr sz="1700" spc="3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700" dirty="0" err="1" smtClean="0">
                <a:solidFill>
                  <a:srgbClr val="002060"/>
                </a:solidFill>
                <a:latin typeface="Cambria"/>
                <a:cs typeface="Cambria"/>
              </a:rPr>
              <a:t>на</a:t>
            </a:r>
            <a:r>
              <a:rPr lang="ru-RU" sz="170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7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получение</a:t>
            </a:r>
            <a:r>
              <a:rPr lang="ru-RU" sz="1700" spc="-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7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сертификата</a:t>
            </a:r>
            <a:r>
              <a:rPr sz="1700" spc="-5" dirty="0">
                <a:solidFill>
                  <a:srgbClr val="002060"/>
                </a:solidFill>
                <a:latin typeface="Cambria"/>
                <a:cs typeface="Cambria"/>
              </a:rPr>
              <a:t>.</a:t>
            </a:r>
            <a:r>
              <a:rPr sz="1700" spc="-3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-30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-30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Кнопка</a:t>
            </a:r>
            <a:r>
              <a:rPr lang="ru-RU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«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Получить</a:t>
            </a:r>
            <a:r>
              <a:rPr sz="180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10" dirty="0" err="1">
                <a:solidFill>
                  <a:srgbClr val="002060"/>
                </a:solidFill>
                <a:latin typeface="Cambria"/>
                <a:cs typeface="Cambria"/>
              </a:rPr>
              <a:t>сертификат</a:t>
            </a:r>
            <a:r>
              <a:rPr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»</a:t>
            </a:r>
            <a:r>
              <a:rPr lang="ru-RU"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sz="18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Выбирает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в</a:t>
            </a:r>
            <a:r>
              <a:rPr sz="1800" spc="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каталоге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156845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Навигатора </a:t>
            </a:r>
            <a:r>
              <a:rPr sz="1800" spc="-10" dirty="0" err="1">
                <a:solidFill>
                  <a:srgbClr val="002060"/>
                </a:solidFill>
                <a:latin typeface="Cambria"/>
                <a:cs typeface="Cambria"/>
              </a:rPr>
              <a:t>дополнительную</a:t>
            </a:r>
            <a:r>
              <a:rPr sz="1800" spc="-1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en-US"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общеразвивающую </a:t>
            </a:r>
            <a:r>
              <a:rPr sz="1800" spc="-1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программу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dirty="0" smtClean="0">
                <a:solidFill>
                  <a:srgbClr val="002060"/>
                </a:solidFill>
                <a:latin typeface="Cambria"/>
                <a:cs typeface="Cambria"/>
              </a:rPr>
              <a:t>и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нажимает</a:t>
            </a:r>
            <a:r>
              <a:rPr sz="1800" spc="-4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кнопку</a:t>
            </a:r>
            <a:r>
              <a:rPr lang="ru-RU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«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Записаться</a:t>
            </a:r>
            <a:r>
              <a:rPr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»</a:t>
            </a:r>
            <a: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</a:p>
          <a:p>
            <a:pPr marL="12700" marR="156845">
              <a:lnSpc>
                <a:spcPct val="100000"/>
              </a:lnSpc>
            </a:pPr>
            <a:endParaRPr sz="1800" b="1" dirty="0">
              <a:solidFill>
                <a:srgbClr val="FF000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Обращается </a:t>
            </a:r>
            <a:r>
              <a:rPr sz="1800" dirty="0">
                <a:solidFill>
                  <a:srgbClr val="002060"/>
                </a:solidFill>
                <a:latin typeface="Cambria"/>
                <a:cs typeface="Cambria"/>
              </a:rPr>
              <a:t>в</a:t>
            </a:r>
            <a:r>
              <a:rPr sz="1800" spc="1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выбранную</a:t>
            </a:r>
            <a:endParaRPr sz="18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163195">
              <a:lnSpc>
                <a:spcPct val="100000"/>
              </a:lnSpc>
            </a:pP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образовательную </a:t>
            </a:r>
            <a:r>
              <a:rPr sz="1800" spc="-5" dirty="0" err="1">
                <a:solidFill>
                  <a:srgbClr val="002060"/>
                </a:solidFill>
                <a:latin typeface="Cambria"/>
                <a:cs typeface="Cambria"/>
              </a:rPr>
              <a:t>организацию</a:t>
            </a:r>
            <a:r>
              <a:rPr sz="1800" spc="-5" dirty="0">
                <a:solidFill>
                  <a:srgbClr val="002060"/>
                </a:solidFill>
                <a:latin typeface="Cambria"/>
                <a:cs typeface="Cambria"/>
              </a:rPr>
              <a:t>  </a:t>
            </a:r>
            <a: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1800" spc="-20" dirty="0" err="1" smtClean="0">
                <a:solidFill>
                  <a:srgbClr val="002060"/>
                </a:solidFill>
                <a:latin typeface="Cambria"/>
                <a:cs typeface="Cambria"/>
              </a:rPr>
              <a:t>для</a:t>
            </a:r>
            <a:r>
              <a:rPr sz="1800" spc="-20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10" dirty="0" err="1">
                <a:solidFill>
                  <a:srgbClr val="002060"/>
                </a:solidFill>
                <a:latin typeface="Cambria"/>
                <a:cs typeface="Cambria"/>
              </a:rPr>
              <a:t>подписания</a:t>
            </a:r>
            <a:r>
              <a:rPr sz="1800" spc="30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1800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документов</a:t>
            </a:r>
            <a:r>
              <a:rPr lang="ru-RU" sz="1800" spc="-5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</a:p>
          <a:p>
            <a:pPr marL="12700" marR="163195">
              <a:lnSpc>
                <a:spcPct val="100000"/>
              </a:lnSpc>
            </a:pPr>
            <a:endParaRPr sz="18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71380" y="1943277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107" y="131381"/>
                </a:moveTo>
                <a:lnTo>
                  <a:pt x="8572" y="133603"/>
                </a:lnTo>
                <a:lnTo>
                  <a:pt x="3365" y="138209"/>
                </a:lnTo>
                <a:lnTo>
                  <a:pt x="444" y="144256"/>
                </a:lnTo>
                <a:lnTo>
                  <a:pt x="0" y="150945"/>
                </a:lnTo>
                <a:lnTo>
                  <a:pt x="2222" y="157480"/>
                </a:lnTo>
                <a:lnTo>
                  <a:pt x="78422" y="288163"/>
                </a:lnTo>
                <a:lnTo>
                  <a:pt x="98638" y="253492"/>
                </a:lnTo>
                <a:lnTo>
                  <a:pt x="61023" y="253492"/>
                </a:lnTo>
                <a:lnTo>
                  <a:pt x="61023" y="188965"/>
                </a:lnTo>
                <a:lnTo>
                  <a:pt x="32448" y="139953"/>
                </a:lnTo>
                <a:lnTo>
                  <a:pt x="27842" y="134747"/>
                </a:lnTo>
                <a:lnTo>
                  <a:pt x="21796" y="131825"/>
                </a:lnTo>
                <a:lnTo>
                  <a:pt x="15107" y="131381"/>
                </a:lnTo>
                <a:close/>
              </a:path>
              <a:path w="157480" h="288289">
                <a:moveTo>
                  <a:pt x="61023" y="188965"/>
                </a:moveTo>
                <a:lnTo>
                  <a:pt x="61023" y="253492"/>
                </a:lnTo>
                <a:lnTo>
                  <a:pt x="95948" y="253492"/>
                </a:lnTo>
                <a:lnTo>
                  <a:pt x="95948" y="244728"/>
                </a:lnTo>
                <a:lnTo>
                  <a:pt x="63436" y="244728"/>
                </a:lnTo>
                <a:lnTo>
                  <a:pt x="78485" y="218916"/>
                </a:lnTo>
                <a:lnTo>
                  <a:pt x="61023" y="188965"/>
                </a:lnTo>
                <a:close/>
              </a:path>
              <a:path w="157480" h="288289">
                <a:moveTo>
                  <a:pt x="141811" y="131381"/>
                </a:moveTo>
                <a:lnTo>
                  <a:pt x="135128" y="131825"/>
                </a:lnTo>
                <a:lnTo>
                  <a:pt x="129111" y="134747"/>
                </a:lnTo>
                <a:lnTo>
                  <a:pt x="124523" y="139953"/>
                </a:lnTo>
                <a:lnTo>
                  <a:pt x="95948" y="188965"/>
                </a:lnTo>
                <a:lnTo>
                  <a:pt x="95948" y="253492"/>
                </a:lnTo>
                <a:lnTo>
                  <a:pt x="98638" y="253492"/>
                </a:lnTo>
                <a:lnTo>
                  <a:pt x="154622" y="157480"/>
                </a:lnTo>
                <a:lnTo>
                  <a:pt x="156900" y="150945"/>
                </a:lnTo>
                <a:lnTo>
                  <a:pt x="156464" y="144256"/>
                </a:lnTo>
                <a:lnTo>
                  <a:pt x="153550" y="138209"/>
                </a:lnTo>
                <a:lnTo>
                  <a:pt x="148399" y="133603"/>
                </a:lnTo>
                <a:lnTo>
                  <a:pt x="141811" y="131381"/>
                </a:lnTo>
                <a:close/>
              </a:path>
              <a:path w="157480" h="288289">
                <a:moveTo>
                  <a:pt x="78485" y="218916"/>
                </a:moveTo>
                <a:lnTo>
                  <a:pt x="63436" y="244728"/>
                </a:lnTo>
                <a:lnTo>
                  <a:pt x="93535" y="244728"/>
                </a:lnTo>
                <a:lnTo>
                  <a:pt x="78485" y="218916"/>
                </a:lnTo>
                <a:close/>
              </a:path>
              <a:path w="157480" h="288289">
                <a:moveTo>
                  <a:pt x="95948" y="188965"/>
                </a:moveTo>
                <a:lnTo>
                  <a:pt x="78485" y="218916"/>
                </a:lnTo>
                <a:lnTo>
                  <a:pt x="93535" y="244728"/>
                </a:lnTo>
                <a:lnTo>
                  <a:pt x="95948" y="244728"/>
                </a:lnTo>
                <a:lnTo>
                  <a:pt x="95948" y="188965"/>
                </a:lnTo>
                <a:close/>
              </a:path>
              <a:path w="157480" h="288289">
                <a:moveTo>
                  <a:pt x="95948" y="0"/>
                </a:moveTo>
                <a:lnTo>
                  <a:pt x="61023" y="0"/>
                </a:lnTo>
                <a:lnTo>
                  <a:pt x="61023" y="188965"/>
                </a:lnTo>
                <a:lnTo>
                  <a:pt x="78485" y="218916"/>
                </a:lnTo>
                <a:lnTo>
                  <a:pt x="95948" y="188965"/>
                </a:lnTo>
                <a:lnTo>
                  <a:pt x="9594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97190" y="3005157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089" y="131379"/>
                </a:moveTo>
                <a:lnTo>
                  <a:pt x="8501" y="133603"/>
                </a:lnTo>
                <a:lnTo>
                  <a:pt x="3349" y="138191"/>
                </a:lnTo>
                <a:lnTo>
                  <a:pt x="436" y="144208"/>
                </a:lnTo>
                <a:lnTo>
                  <a:pt x="0" y="150891"/>
                </a:lnTo>
                <a:lnTo>
                  <a:pt x="2278" y="157479"/>
                </a:lnTo>
                <a:lnTo>
                  <a:pt x="78478" y="288163"/>
                </a:lnTo>
                <a:lnTo>
                  <a:pt x="98694" y="253491"/>
                </a:lnTo>
                <a:lnTo>
                  <a:pt x="60952" y="253491"/>
                </a:lnTo>
                <a:lnTo>
                  <a:pt x="60952" y="188838"/>
                </a:lnTo>
                <a:lnTo>
                  <a:pt x="32377" y="139826"/>
                </a:lnTo>
                <a:lnTo>
                  <a:pt x="27789" y="134693"/>
                </a:lnTo>
                <a:lnTo>
                  <a:pt x="21772" y="131810"/>
                </a:lnTo>
                <a:lnTo>
                  <a:pt x="15089" y="131379"/>
                </a:lnTo>
                <a:close/>
              </a:path>
              <a:path w="157480" h="288289">
                <a:moveTo>
                  <a:pt x="60952" y="188838"/>
                </a:moveTo>
                <a:lnTo>
                  <a:pt x="60952" y="253491"/>
                </a:lnTo>
                <a:lnTo>
                  <a:pt x="95877" y="253491"/>
                </a:lnTo>
                <a:lnTo>
                  <a:pt x="95877" y="244601"/>
                </a:lnTo>
                <a:lnTo>
                  <a:pt x="63365" y="244601"/>
                </a:lnTo>
                <a:lnTo>
                  <a:pt x="78414" y="218789"/>
                </a:lnTo>
                <a:lnTo>
                  <a:pt x="60952" y="188838"/>
                </a:lnTo>
                <a:close/>
              </a:path>
              <a:path w="157480" h="288289">
                <a:moveTo>
                  <a:pt x="141793" y="131379"/>
                </a:moveTo>
                <a:lnTo>
                  <a:pt x="135104" y="131810"/>
                </a:lnTo>
                <a:lnTo>
                  <a:pt x="129057" y="134693"/>
                </a:lnTo>
                <a:lnTo>
                  <a:pt x="124452" y="139826"/>
                </a:lnTo>
                <a:lnTo>
                  <a:pt x="95877" y="188838"/>
                </a:lnTo>
                <a:lnTo>
                  <a:pt x="95877" y="253491"/>
                </a:lnTo>
                <a:lnTo>
                  <a:pt x="98694" y="253491"/>
                </a:lnTo>
                <a:lnTo>
                  <a:pt x="154678" y="157479"/>
                </a:lnTo>
                <a:lnTo>
                  <a:pt x="156900" y="150891"/>
                </a:lnTo>
                <a:lnTo>
                  <a:pt x="156456" y="144208"/>
                </a:lnTo>
                <a:lnTo>
                  <a:pt x="153535" y="138191"/>
                </a:lnTo>
                <a:lnTo>
                  <a:pt x="148328" y="133603"/>
                </a:lnTo>
                <a:lnTo>
                  <a:pt x="141793" y="131379"/>
                </a:lnTo>
                <a:close/>
              </a:path>
              <a:path w="157480" h="288289">
                <a:moveTo>
                  <a:pt x="78414" y="218789"/>
                </a:moveTo>
                <a:lnTo>
                  <a:pt x="63365" y="244601"/>
                </a:lnTo>
                <a:lnTo>
                  <a:pt x="93464" y="244601"/>
                </a:lnTo>
                <a:lnTo>
                  <a:pt x="78414" y="218789"/>
                </a:lnTo>
                <a:close/>
              </a:path>
              <a:path w="157480" h="288289">
                <a:moveTo>
                  <a:pt x="95877" y="188838"/>
                </a:moveTo>
                <a:lnTo>
                  <a:pt x="78414" y="218789"/>
                </a:lnTo>
                <a:lnTo>
                  <a:pt x="93464" y="244601"/>
                </a:lnTo>
                <a:lnTo>
                  <a:pt x="95877" y="244601"/>
                </a:lnTo>
                <a:lnTo>
                  <a:pt x="95877" y="188838"/>
                </a:lnTo>
                <a:close/>
              </a:path>
              <a:path w="157480" h="288289">
                <a:moveTo>
                  <a:pt x="95877" y="0"/>
                </a:moveTo>
                <a:lnTo>
                  <a:pt x="60952" y="0"/>
                </a:lnTo>
                <a:lnTo>
                  <a:pt x="60952" y="188838"/>
                </a:lnTo>
                <a:lnTo>
                  <a:pt x="78414" y="218789"/>
                </a:lnTo>
                <a:lnTo>
                  <a:pt x="95877" y="188838"/>
                </a:lnTo>
                <a:lnTo>
                  <a:pt x="95877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97190" y="4132798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107" y="131379"/>
                </a:moveTo>
                <a:lnTo>
                  <a:pt x="8572" y="133604"/>
                </a:lnTo>
                <a:lnTo>
                  <a:pt x="3365" y="138191"/>
                </a:lnTo>
                <a:lnTo>
                  <a:pt x="444" y="144208"/>
                </a:lnTo>
                <a:lnTo>
                  <a:pt x="0" y="150891"/>
                </a:lnTo>
                <a:lnTo>
                  <a:pt x="2222" y="157480"/>
                </a:lnTo>
                <a:lnTo>
                  <a:pt x="78422" y="288163"/>
                </a:lnTo>
                <a:lnTo>
                  <a:pt x="98638" y="253492"/>
                </a:lnTo>
                <a:lnTo>
                  <a:pt x="61023" y="253492"/>
                </a:lnTo>
                <a:lnTo>
                  <a:pt x="61023" y="188838"/>
                </a:lnTo>
                <a:lnTo>
                  <a:pt x="32448" y="139827"/>
                </a:lnTo>
                <a:lnTo>
                  <a:pt x="27842" y="134693"/>
                </a:lnTo>
                <a:lnTo>
                  <a:pt x="21796" y="131810"/>
                </a:lnTo>
                <a:lnTo>
                  <a:pt x="15107" y="131379"/>
                </a:lnTo>
                <a:close/>
              </a:path>
              <a:path w="157480" h="288289">
                <a:moveTo>
                  <a:pt x="61023" y="188838"/>
                </a:moveTo>
                <a:lnTo>
                  <a:pt x="61023" y="253492"/>
                </a:lnTo>
                <a:lnTo>
                  <a:pt x="95948" y="253492"/>
                </a:lnTo>
                <a:lnTo>
                  <a:pt x="95948" y="244602"/>
                </a:lnTo>
                <a:lnTo>
                  <a:pt x="63436" y="244602"/>
                </a:lnTo>
                <a:lnTo>
                  <a:pt x="78485" y="218789"/>
                </a:lnTo>
                <a:lnTo>
                  <a:pt x="61023" y="188838"/>
                </a:lnTo>
                <a:close/>
              </a:path>
              <a:path w="157480" h="288289">
                <a:moveTo>
                  <a:pt x="141811" y="131379"/>
                </a:moveTo>
                <a:lnTo>
                  <a:pt x="135127" y="131810"/>
                </a:lnTo>
                <a:lnTo>
                  <a:pt x="129111" y="134693"/>
                </a:lnTo>
                <a:lnTo>
                  <a:pt x="124523" y="139827"/>
                </a:lnTo>
                <a:lnTo>
                  <a:pt x="95948" y="188838"/>
                </a:lnTo>
                <a:lnTo>
                  <a:pt x="95948" y="253492"/>
                </a:lnTo>
                <a:lnTo>
                  <a:pt x="98638" y="253492"/>
                </a:lnTo>
                <a:lnTo>
                  <a:pt x="154622" y="157480"/>
                </a:lnTo>
                <a:lnTo>
                  <a:pt x="156900" y="150891"/>
                </a:lnTo>
                <a:lnTo>
                  <a:pt x="156464" y="144208"/>
                </a:lnTo>
                <a:lnTo>
                  <a:pt x="153550" y="138191"/>
                </a:lnTo>
                <a:lnTo>
                  <a:pt x="148399" y="133604"/>
                </a:lnTo>
                <a:lnTo>
                  <a:pt x="141811" y="131379"/>
                </a:lnTo>
                <a:close/>
              </a:path>
              <a:path w="157480" h="288289">
                <a:moveTo>
                  <a:pt x="78485" y="218789"/>
                </a:moveTo>
                <a:lnTo>
                  <a:pt x="63436" y="244602"/>
                </a:lnTo>
                <a:lnTo>
                  <a:pt x="93535" y="244602"/>
                </a:lnTo>
                <a:lnTo>
                  <a:pt x="78485" y="218789"/>
                </a:lnTo>
                <a:close/>
              </a:path>
              <a:path w="157480" h="288289">
                <a:moveTo>
                  <a:pt x="95948" y="188838"/>
                </a:moveTo>
                <a:lnTo>
                  <a:pt x="78485" y="218789"/>
                </a:lnTo>
                <a:lnTo>
                  <a:pt x="93535" y="244602"/>
                </a:lnTo>
                <a:lnTo>
                  <a:pt x="95948" y="244602"/>
                </a:lnTo>
                <a:lnTo>
                  <a:pt x="95948" y="188838"/>
                </a:lnTo>
                <a:close/>
              </a:path>
              <a:path w="157480" h="288289">
                <a:moveTo>
                  <a:pt x="95948" y="0"/>
                </a:moveTo>
                <a:lnTo>
                  <a:pt x="61023" y="0"/>
                </a:lnTo>
                <a:lnTo>
                  <a:pt x="61023" y="188838"/>
                </a:lnTo>
                <a:lnTo>
                  <a:pt x="78485" y="218789"/>
                </a:lnTo>
                <a:lnTo>
                  <a:pt x="95948" y="188838"/>
                </a:lnTo>
                <a:lnTo>
                  <a:pt x="9594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97190" y="5455680"/>
            <a:ext cx="157480" cy="288290"/>
          </a:xfrm>
          <a:custGeom>
            <a:avLst/>
            <a:gdLst/>
            <a:ahLst/>
            <a:cxnLst/>
            <a:rect l="l" t="t" r="r" b="b"/>
            <a:pathLst>
              <a:path w="157480" h="288289">
                <a:moveTo>
                  <a:pt x="15107" y="131325"/>
                </a:moveTo>
                <a:lnTo>
                  <a:pt x="8572" y="133604"/>
                </a:lnTo>
                <a:lnTo>
                  <a:pt x="3365" y="138195"/>
                </a:lnTo>
                <a:lnTo>
                  <a:pt x="444" y="144214"/>
                </a:lnTo>
                <a:lnTo>
                  <a:pt x="0" y="150891"/>
                </a:lnTo>
                <a:lnTo>
                  <a:pt x="2222" y="157454"/>
                </a:lnTo>
                <a:lnTo>
                  <a:pt x="78422" y="288086"/>
                </a:lnTo>
                <a:lnTo>
                  <a:pt x="98639" y="253428"/>
                </a:lnTo>
                <a:lnTo>
                  <a:pt x="61023" y="253428"/>
                </a:lnTo>
                <a:lnTo>
                  <a:pt x="61023" y="188850"/>
                </a:lnTo>
                <a:lnTo>
                  <a:pt x="32448" y="139827"/>
                </a:lnTo>
                <a:lnTo>
                  <a:pt x="27842" y="134675"/>
                </a:lnTo>
                <a:lnTo>
                  <a:pt x="21796" y="131762"/>
                </a:lnTo>
                <a:lnTo>
                  <a:pt x="15107" y="131325"/>
                </a:lnTo>
                <a:close/>
              </a:path>
              <a:path w="157480" h="288289">
                <a:moveTo>
                  <a:pt x="61023" y="188850"/>
                </a:moveTo>
                <a:lnTo>
                  <a:pt x="61023" y="253428"/>
                </a:lnTo>
                <a:lnTo>
                  <a:pt x="95948" y="253428"/>
                </a:lnTo>
                <a:lnTo>
                  <a:pt x="95948" y="244627"/>
                </a:lnTo>
                <a:lnTo>
                  <a:pt x="63436" y="244627"/>
                </a:lnTo>
                <a:lnTo>
                  <a:pt x="78485" y="218808"/>
                </a:lnTo>
                <a:lnTo>
                  <a:pt x="61023" y="188850"/>
                </a:lnTo>
                <a:close/>
              </a:path>
              <a:path w="157480" h="288289">
                <a:moveTo>
                  <a:pt x="141811" y="131325"/>
                </a:moveTo>
                <a:lnTo>
                  <a:pt x="135127" y="131762"/>
                </a:lnTo>
                <a:lnTo>
                  <a:pt x="129111" y="134675"/>
                </a:lnTo>
                <a:lnTo>
                  <a:pt x="124523" y="139827"/>
                </a:lnTo>
                <a:lnTo>
                  <a:pt x="95948" y="188850"/>
                </a:lnTo>
                <a:lnTo>
                  <a:pt x="95948" y="253428"/>
                </a:lnTo>
                <a:lnTo>
                  <a:pt x="98639" y="253428"/>
                </a:lnTo>
                <a:lnTo>
                  <a:pt x="154622" y="157454"/>
                </a:lnTo>
                <a:lnTo>
                  <a:pt x="156900" y="150891"/>
                </a:lnTo>
                <a:lnTo>
                  <a:pt x="156464" y="144214"/>
                </a:lnTo>
                <a:lnTo>
                  <a:pt x="153550" y="138195"/>
                </a:lnTo>
                <a:lnTo>
                  <a:pt x="148399" y="133604"/>
                </a:lnTo>
                <a:lnTo>
                  <a:pt x="141811" y="131325"/>
                </a:lnTo>
                <a:close/>
              </a:path>
              <a:path w="157480" h="288289">
                <a:moveTo>
                  <a:pt x="78485" y="218808"/>
                </a:moveTo>
                <a:lnTo>
                  <a:pt x="63436" y="244627"/>
                </a:lnTo>
                <a:lnTo>
                  <a:pt x="93535" y="244627"/>
                </a:lnTo>
                <a:lnTo>
                  <a:pt x="78485" y="218808"/>
                </a:lnTo>
                <a:close/>
              </a:path>
              <a:path w="157480" h="288289">
                <a:moveTo>
                  <a:pt x="95948" y="188850"/>
                </a:moveTo>
                <a:lnTo>
                  <a:pt x="78485" y="218808"/>
                </a:lnTo>
                <a:lnTo>
                  <a:pt x="93535" y="244627"/>
                </a:lnTo>
                <a:lnTo>
                  <a:pt x="95948" y="244627"/>
                </a:lnTo>
                <a:lnTo>
                  <a:pt x="95948" y="188850"/>
                </a:lnTo>
                <a:close/>
              </a:path>
              <a:path w="157480" h="288289">
                <a:moveTo>
                  <a:pt x="95948" y="0"/>
                </a:moveTo>
                <a:lnTo>
                  <a:pt x="61023" y="0"/>
                </a:lnTo>
                <a:lnTo>
                  <a:pt x="61023" y="188850"/>
                </a:lnTo>
                <a:lnTo>
                  <a:pt x="78485" y="218808"/>
                </a:lnTo>
                <a:lnTo>
                  <a:pt x="95948" y="188850"/>
                </a:lnTo>
                <a:lnTo>
                  <a:pt x="9594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94" y="1166097"/>
            <a:ext cx="4337998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81000" y="259162"/>
            <a:ext cx="8763000" cy="7776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Алгоритм работы родителей при оформлении электронной заявки на обучение</a:t>
            </a:r>
            <a:endParaRPr lang="ru-RU" sz="2800" b="1" u="sng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94" y="3821548"/>
            <a:ext cx="4337998" cy="273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>
            <a:off x="4354844" y="4836439"/>
            <a:ext cx="400050" cy="253612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4224152" y="1642406"/>
            <a:ext cx="4061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2800" b="1" i="1" spc="-10" dirty="0">
                <a:solidFill>
                  <a:srgbClr val="001F5F"/>
                </a:solidFill>
                <a:latin typeface="Cambria"/>
                <a:cs typeface="Cambria"/>
              </a:rPr>
              <a:t>родителей </a:t>
            </a: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800" b="1" i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i="1" spc="-10" dirty="0">
                <a:solidFill>
                  <a:srgbClr val="001F5F"/>
                </a:solidFill>
                <a:latin typeface="Cambria"/>
                <a:cs typeface="Cambria"/>
              </a:rPr>
              <a:t>детей</a:t>
            </a:r>
            <a:endParaRPr sz="2800" dirty="0">
              <a:latin typeface="Cambria"/>
              <a:cs typeface="Cambria"/>
            </a:endParaRPr>
          </a:p>
        </p:txBody>
      </p:sp>
      <p:pic>
        <p:nvPicPr>
          <p:cNvPr id="2050" name="Picture 2" descr="C:\Users\Админ\Desktop\child-parent-download-parents-accompany-their-children-to-play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43" y="857786"/>
            <a:ext cx="2413458" cy="1580614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\Desktop\fdec39697f643cc79302da57d898d6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82504"/>
            <a:ext cx="2555665" cy="188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дмин\Desktop\popravki-v-bjudzhet-budut-vneseny-v-gosdumu-na-jetoj-nedele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086443"/>
            <a:ext cx="2494957" cy="140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object 10"/>
          <p:cNvSpPr txBox="1"/>
          <p:nvPr/>
        </p:nvSpPr>
        <p:spPr>
          <a:xfrm>
            <a:off x="3733800" y="5351172"/>
            <a:ext cx="52578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 err="1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Cambria"/>
                <a:cs typeface="Cambria"/>
              </a:rPr>
              <a:t>органов государственной власти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27" name="object 10"/>
          <p:cNvSpPr txBox="1"/>
          <p:nvPr/>
        </p:nvSpPr>
        <p:spPr>
          <a:xfrm>
            <a:off x="3494115" y="3505200"/>
            <a:ext cx="552153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i="1" spc="-5" dirty="0" err="1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800" b="1" i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i="1" spc="-10" dirty="0" smtClean="0">
                <a:solidFill>
                  <a:srgbClr val="001F5F"/>
                </a:solidFill>
                <a:latin typeface="Cambria"/>
                <a:cs typeface="Cambria"/>
              </a:rPr>
              <a:t>образовательных организаций</a:t>
            </a:r>
            <a:endParaRPr sz="2800" dirty="0">
              <a:latin typeface="Cambria"/>
              <a:cs typeface="Cambria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600" y="304800"/>
            <a:ext cx="5976705" cy="990600"/>
          </a:xfrm>
          <a:prstGeom prst="roundRect">
            <a:avLst/>
          </a:prstGeom>
          <a:noFill/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Для кого создан НАВИГАТОР?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065283" y="1295400"/>
            <a:ext cx="6934200" cy="50106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76070">
              <a:lnSpc>
                <a:spcPct val="100099"/>
              </a:lnSpc>
              <a:spcBef>
                <a:spcPts val="100"/>
              </a:spcBef>
            </a:pPr>
            <a:r>
              <a:rPr lang="ru-RU" sz="2300" b="1" i="1" spc="-15" dirty="0" smtClean="0">
                <a:solidFill>
                  <a:srgbClr val="002060"/>
                </a:solidFill>
                <a:latin typeface="Cambria"/>
                <a:cs typeface="Cambria"/>
              </a:rPr>
              <a:t>Создание реестра дополнительных общеразвивающих  программ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5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lang="ru-RU"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Ведение </a:t>
            </a:r>
            <a:r>
              <a:rPr lang="ru-RU" sz="2300" b="1" i="1" spc="-5" dirty="0">
                <a:solidFill>
                  <a:srgbClr val="002060"/>
                </a:solidFill>
                <a:latin typeface="Cambria"/>
                <a:cs typeface="Cambria"/>
              </a:rPr>
              <a:t>п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ерсонифицированн</a:t>
            </a:r>
            <a:r>
              <a:rPr lang="ru-RU"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ого </a:t>
            </a:r>
            <a:r>
              <a:rPr sz="2300" b="1" i="1" dirty="0" err="1" smtClean="0">
                <a:solidFill>
                  <a:srgbClr val="002060"/>
                </a:solidFill>
                <a:latin typeface="Cambria"/>
                <a:cs typeface="Cambria"/>
              </a:rPr>
              <a:t>учет</a:t>
            </a: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а обучающихся и персонифицированного финансирования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endParaRPr lang="ru-RU" sz="2300" b="1" i="1" dirty="0" smtClean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endParaRPr lang="ru-RU" sz="2300" b="1" i="1" dirty="0" smtClean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Осуществление </a:t>
            </a:r>
            <a:r>
              <a:rPr lang="ru-RU" sz="2300" b="1" i="1" dirty="0">
                <a:solidFill>
                  <a:srgbClr val="002060"/>
                </a:solidFill>
                <a:latin typeface="Cambria"/>
                <a:cs typeface="Cambria"/>
              </a:rPr>
              <a:t>н</a:t>
            </a:r>
            <a:r>
              <a:rPr sz="2300" b="1" i="1" dirty="0" err="1" smtClean="0">
                <a:solidFill>
                  <a:srgbClr val="002060"/>
                </a:solidFill>
                <a:latin typeface="Cambria"/>
                <a:cs typeface="Cambria"/>
              </a:rPr>
              <a:t>езависим</a:t>
            </a: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ой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оценк</a:t>
            </a:r>
            <a:r>
              <a:rPr lang="ru-RU" sz="2300" b="1" i="1" spc="-40" dirty="0" smtClean="0">
                <a:solidFill>
                  <a:srgbClr val="002060"/>
                </a:solidFill>
                <a:latin typeface="Cambria"/>
                <a:cs typeface="Cambria"/>
              </a:rPr>
              <a:t>и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качества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>
              <a:lnSpc>
                <a:spcPts val="2625"/>
              </a:lnSpc>
            </a:pPr>
            <a:r>
              <a:rPr sz="2300" b="1" i="1" dirty="0" err="1">
                <a:solidFill>
                  <a:srgbClr val="002060"/>
                </a:solidFill>
                <a:latin typeface="Cambria"/>
                <a:cs typeface="Cambria"/>
              </a:rPr>
              <a:t>дополнительных</a:t>
            </a:r>
            <a:r>
              <a:rPr sz="2300" b="1" i="1" spc="-2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2300" b="1" i="1" spc="-25" dirty="0" smtClean="0">
                <a:solidFill>
                  <a:srgbClr val="002060"/>
                </a:solidFill>
                <a:latin typeface="Cambria"/>
                <a:cs typeface="Cambria"/>
              </a:rPr>
              <a:t> общеразвивающих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программ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50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5080" algn="just">
              <a:lnSpc>
                <a:spcPct val="90000"/>
              </a:lnSpc>
            </a:pPr>
            <a:endParaRPr lang="ru-RU" sz="2300" b="1" i="1" spc="-5" dirty="0">
              <a:solidFill>
                <a:srgbClr val="002060"/>
              </a:solidFill>
              <a:latin typeface="Cambria"/>
              <a:cs typeface="Cambria"/>
            </a:endParaRPr>
          </a:p>
          <a:p>
            <a:pPr marL="12700" marR="5080" algn="just">
              <a:lnSpc>
                <a:spcPct val="90000"/>
              </a:lnSpc>
            </a:pP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Аналитические</a:t>
            </a:r>
            <a:r>
              <a:rPr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dirty="0">
                <a:solidFill>
                  <a:srgbClr val="002060"/>
                </a:solidFill>
                <a:latin typeface="Cambria"/>
                <a:cs typeface="Cambria"/>
              </a:rPr>
              <a:t>и </a:t>
            </a:r>
            <a:r>
              <a:rPr sz="2300" b="1" i="1" spc="-5" dirty="0" err="1">
                <a:solidFill>
                  <a:srgbClr val="002060"/>
                </a:solidFill>
                <a:latin typeface="Cambria"/>
                <a:cs typeface="Cambria"/>
              </a:rPr>
              <a:t>статистические</a:t>
            </a:r>
            <a:r>
              <a:rPr sz="2300" b="1" i="1" spc="-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dirty="0" err="1" smtClean="0">
                <a:solidFill>
                  <a:srgbClr val="002060"/>
                </a:solidFill>
                <a:latin typeface="Cambria"/>
                <a:cs typeface="Cambria"/>
              </a:rPr>
              <a:t>отчеты</a:t>
            </a:r>
            <a:r>
              <a:rPr lang="ru-RU" sz="2300" b="1" i="1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/>
            </a:r>
            <a:br>
              <a:rPr lang="ru-RU" sz="2300" b="1" i="1" dirty="0" smtClean="0">
                <a:solidFill>
                  <a:srgbClr val="002060"/>
                </a:solidFill>
                <a:latin typeface="Cambria"/>
                <a:cs typeface="Cambria"/>
              </a:rPr>
            </a:br>
            <a:r>
              <a:rPr sz="2300" b="1" i="1" dirty="0" smtClean="0">
                <a:solidFill>
                  <a:srgbClr val="002060"/>
                </a:solidFill>
                <a:latin typeface="Cambria"/>
                <a:cs typeface="Cambria"/>
              </a:rPr>
              <a:t>в</a:t>
            </a:r>
            <a:r>
              <a:rPr sz="2300" b="1" i="1" spc="-114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lang="ru-RU" sz="2300" b="1" i="1" spc="-114" dirty="0" smtClean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spc="-5" dirty="0" err="1" smtClean="0">
                <a:solidFill>
                  <a:srgbClr val="002060"/>
                </a:solidFill>
                <a:latin typeface="Cambria"/>
                <a:cs typeface="Cambria"/>
              </a:rPr>
              <a:t>системе</a:t>
            </a:r>
            <a:r>
              <a:rPr sz="2300" b="1" i="1" spc="-5" dirty="0" smtClean="0">
                <a:solidFill>
                  <a:srgbClr val="002060"/>
                </a:solidFill>
                <a:latin typeface="Cambria"/>
                <a:cs typeface="Cambria"/>
              </a:rPr>
              <a:t>  </a:t>
            </a:r>
            <a:r>
              <a:rPr sz="2300" b="1" i="1" dirty="0">
                <a:solidFill>
                  <a:srgbClr val="002060"/>
                </a:solidFill>
                <a:latin typeface="Cambria"/>
                <a:cs typeface="Cambria"/>
              </a:rPr>
              <a:t>дополнительного</a:t>
            </a:r>
            <a:r>
              <a:rPr sz="2300" b="1" i="1" spc="-15" dirty="0">
                <a:solidFill>
                  <a:srgbClr val="002060"/>
                </a:solidFill>
                <a:latin typeface="Cambria"/>
                <a:cs typeface="Cambria"/>
              </a:rPr>
              <a:t> </a:t>
            </a:r>
            <a:r>
              <a:rPr sz="2300" b="1" i="1" spc="-5" dirty="0">
                <a:solidFill>
                  <a:srgbClr val="002060"/>
                </a:solidFill>
                <a:latin typeface="Cambria"/>
                <a:cs typeface="Cambria"/>
              </a:rPr>
              <a:t>образования</a:t>
            </a:r>
            <a:endParaRPr sz="2300" dirty="0">
              <a:solidFill>
                <a:srgbClr val="002060"/>
              </a:solidFill>
              <a:latin typeface="Cambria"/>
              <a:cs typeface="Cambri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979" y="762000"/>
            <a:ext cx="1625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ds05.infourok.ru/uploads/ex/04c8/000c39c7-c0abae9d/hello_html_m53f303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3269" y="2286000"/>
            <a:ext cx="1575310" cy="135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69" y="3810000"/>
            <a:ext cx="157531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29" y="5410200"/>
            <a:ext cx="1619250" cy="1332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14600" y="304800"/>
            <a:ext cx="5715000" cy="838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Функции НАВИГАТОРА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28600" y="1219200"/>
            <a:ext cx="8839199" cy="50568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0540" indent="-343535">
              <a:lnSpc>
                <a:spcPts val="2160"/>
              </a:lnSpc>
              <a:spcBef>
                <a:spcPts val="975"/>
              </a:spcBef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dirty="0" err="1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дополнительного</a:t>
            </a:r>
            <a:r>
              <a:rPr sz="2800" b="1" i="1" dirty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spc="-5" dirty="0" err="1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образования</a:t>
            </a:r>
            <a:r>
              <a:rPr lang="ru-RU" sz="2800" b="1" i="1" spc="-5" dirty="0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 (сфера образования, культуры и спорта)</a:t>
            </a:r>
            <a:r>
              <a:rPr sz="2800" b="1" i="1" dirty="0" smtClean="0">
                <a:solidFill>
                  <a:srgbClr val="002060"/>
                </a:solidFill>
                <a:latin typeface="Cambria" panose="02040503050406030204" pitchFamily="18" charset="0"/>
                <a:cs typeface="Arial Narrow"/>
              </a:rPr>
              <a:t>;</a:t>
            </a:r>
            <a:endParaRPr sz="2800" dirty="0">
              <a:solidFill>
                <a:srgbClr val="002060"/>
              </a:solidFill>
              <a:latin typeface="Cambria" panose="02040503050406030204" pitchFamily="18" charset="0"/>
              <a:cs typeface="Arial Narro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Cambria" panose="02040503050406030204" pitchFamily="18" charset="0"/>
              <a:cs typeface="Arial Narrow"/>
            </a:endParaRPr>
          </a:p>
          <a:p>
            <a:pPr marL="510540" marR="1096010" indent="-342900">
              <a:lnSpc>
                <a:spcPts val="192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spc="-5" dirty="0" err="1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общеобразовательные</a:t>
            </a:r>
            <a:r>
              <a:rPr sz="2800" b="1" i="1" spc="-5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dirty="0" err="1" smtClean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cs typeface="Arial Narrow"/>
              </a:rPr>
              <a:t>;</a:t>
            </a:r>
            <a:endParaRPr sz="2800" dirty="0">
              <a:solidFill>
                <a:schemeClr val="accent3">
                  <a:lumMod val="75000"/>
                </a:schemeClr>
              </a:solidFill>
              <a:latin typeface="Cambria" panose="02040503050406030204" pitchFamily="18" charset="0"/>
              <a:cs typeface="Arial Narro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00" dirty="0">
              <a:latin typeface="Cambria" panose="02040503050406030204" pitchFamily="18" charset="0"/>
              <a:cs typeface="Arial Narrow"/>
            </a:endParaRPr>
          </a:p>
          <a:p>
            <a:pPr marL="510540" marR="864869" indent="-342900">
              <a:lnSpc>
                <a:spcPct val="8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lang="ru-RU" sz="2800" b="1" i="1" dirty="0">
                <a:solidFill>
                  <a:srgbClr val="C00000"/>
                </a:solidFill>
                <a:latin typeface="Cambria" panose="02040503050406030204" pitchFamily="18" charset="0"/>
                <a:cs typeface="Arial Narrow"/>
              </a:rPr>
              <a:t>дошкольные </a:t>
            </a:r>
            <a:r>
              <a:rPr lang="ru-RU" sz="2800" b="1" i="1" dirty="0" smtClean="0">
                <a:solidFill>
                  <a:srgbClr val="C00000"/>
                </a:solidFill>
                <a:latin typeface="Cambria" panose="02040503050406030204" pitchFamily="18" charset="0"/>
                <a:cs typeface="Arial Narrow"/>
              </a:rPr>
              <a:t>образовательные организации</a:t>
            </a:r>
            <a:endParaRPr lang="ru-RU" sz="2800" dirty="0">
              <a:solidFill>
                <a:srgbClr val="C00000"/>
              </a:solidFill>
              <a:latin typeface="Cambria" panose="02040503050406030204" pitchFamily="18" charset="0"/>
              <a:cs typeface="Arial Narrow"/>
            </a:endParaRPr>
          </a:p>
          <a:p>
            <a:pPr marL="510540" marR="864869" indent="-342900">
              <a:lnSpc>
                <a:spcPct val="8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endParaRPr lang="ru-RU" sz="2800" b="1" i="1" dirty="0" smtClean="0">
              <a:solidFill>
                <a:srgbClr val="550931"/>
              </a:solidFill>
              <a:latin typeface="Cambria" panose="02040503050406030204" pitchFamily="18" charset="0"/>
              <a:cs typeface="Arial Narrow"/>
            </a:endParaRPr>
          </a:p>
          <a:p>
            <a:pPr marL="510540" marR="864869" indent="-342900">
              <a:lnSpc>
                <a:spcPct val="8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dirty="0" err="1" smtClean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dirty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дополнительного </a:t>
            </a:r>
            <a:r>
              <a:rPr sz="2800" b="1" i="1" spc="-5" dirty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образования негосударственного  </a:t>
            </a:r>
            <a:r>
              <a:rPr sz="2800" b="1" i="1" spc="-5" dirty="0" err="1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сектора</a:t>
            </a:r>
            <a:r>
              <a:rPr sz="2800" b="1" i="1" spc="-5" dirty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lang="ru-RU" sz="2800" b="1" i="1" dirty="0" smtClean="0">
                <a:solidFill>
                  <a:schemeClr val="accent5"/>
                </a:solidFill>
                <a:latin typeface="Cambria" panose="02040503050406030204" pitchFamily="18" charset="0"/>
                <a:cs typeface="Arial Narrow"/>
              </a:rPr>
              <a:t>экономики</a:t>
            </a:r>
            <a:endParaRPr sz="2800" dirty="0">
              <a:solidFill>
                <a:schemeClr val="accent5"/>
              </a:solidFill>
              <a:latin typeface="Cambria" panose="02040503050406030204" pitchFamily="18" charset="0"/>
              <a:cs typeface="Arial Narrow"/>
            </a:endParaRPr>
          </a:p>
          <a:p>
            <a:pPr marL="510540" indent="-343535">
              <a:lnSpc>
                <a:spcPct val="10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endParaRPr lang="ru-RU" sz="2800" b="1" i="1" dirty="0" smtClean="0">
              <a:solidFill>
                <a:srgbClr val="1F487C"/>
              </a:solidFill>
              <a:latin typeface="Cambria" panose="02040503050406030204" pitchFamily="18" charset="0"/>
              <a:cs typeface="Arial Narrow"/>
            </a:endParaRPr>
          </a:p>
          <a:p>
            <a:pPr marL="510540" indent="-343535">
              <a:lnSpc>
                <a:spcPct val="100000"/>
              </a:lnSpc>
              <a:buFont typeface="Arial"/>
              <a:buChar char="•"/>
              <a:tabLst>
                <a:tab pos="510540" algn="l"/>
                <a:tab pos="511175" algn="l"/>
              </a:tabLst>
            </a:pPr>
            <a:r>
              <a:rPr sz="2800" b="1" i="1" dirty="0" err="1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организации</a:t>
            </a:r>
            <a:r>
              <a:rPr sz="2800" b="1" i="1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spc="-5" dirty="0" err="1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высшего</a:t>
            </a:r>
            <a:r>
              <a:rPr sz="2800" b="1" i="1" spc="-5" dirty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 </a:t>
            </a:r>
            <a:r>
              <a:rPr sz="2800" b="1" i="1" spc="-5" dirty="0" err="1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образования</a:t>
            </a:r>
            <a:r>
              <a:rPr lang="ru-RU" sz="2800" b="1" i="1" spc="-5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 </a:t>
            </a:r>
            <a:br>
              <a:rPr lang="ru-RU" sz="2800" b="1" i="1" spc="-5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</a:br>
            <a:r>
              <a:rPr lang="ru-RU" sz="2800" b="1" i="1" spc="-5" dirty="0" smtClean="0">
                <a:solidFill>
                  <a:srgbClr val="006600"/>
                </a:solidFill>
                <a:latin typeface="Cambria" panose="02040503050406030204" pitchFamily="18" charset="0"/>
                <a:cs typeface="Arial Narrow"/>
              </a:rPr>
              <a:t>(САФУ имени М.В. Ломоносова)</a:t>
            </a:r>
            <a:endParaRPr sz="2800" dirty="0">
              <a:solidFill>
                <a:srgbClr val="006600"/>
              </a:solidFill>
              <a:latin typeface="Cambria" panose="02040503050406030204" pitchFamily="18" charset="0"/>
              <a:cs typeface="Arial Narrow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5800" y="76200"/>
            <a:ext cx="7924800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НАВИГАТОРЕ зарегистрированы: 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85005"/>
              </p:ext>
            </p:extLst>
          </p:nvPr>
        </p:nvGraphicFramePr>
        <p:xfrm>
          <a:off x="304800" y="1676400"/>
          <a:ext cx="8610600" cy="4937760"/>
        </p:xfrm>
        <a:graphic>
          <a:graphicData uri="http://schemas.openxmlformats.org/drawingml/2006/table">
            <a:tbl>
              <a:tblPr/>
              <a:tblGrid>
                <a:gridCol w="861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317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Художественная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(вокальное, театральное, изобразительное  искусство; декоративно-прикладное творчество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Социально-педагогическая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(развитие лидерских качеств, изучение иностранных языков, литературное творчество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</a:rPr>
                        <a:t>Туристско-краеведческая</a:t>
                      </a:r>
                      <a:r>
                        <a:rPr lang="ru-RU" baseline="0" dirty="0" smtClean="0">
                          <a:solidFill>
                            <a:srgbClr val="00B050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(туризм, краеведение)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CC0099"/>
                          </a:solidFill>
                          <a:latin typeface="Cambria" panose="02040503050406030204" pitchFamily="18" charset="0"/>
                        </a:rPr>
                        <a:t>Естественнонаучное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(изучение природы родного края, формирование экологических компетенций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rgbClr val="5F0158"/>
                          </a:solidFill>
                          <a:latin typeface="Cambria" panose="02040503050406030204" pitchFamily="18" charset="0"/>
                        </a:rPr>
                        <a:t>Техническая</a:t>
                      </a:r>
                      <a:r>
                        <a:rPr lang="ru-RU" baseline="0" dirty="0" smtClean="0">
                          <a:solidFill>
                            <a:srgbClr val="5F0158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(начальное техническое моделирование, судо-авиа-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ракетомоделирование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, робототехника,  информационные технологии, направления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кванториума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 и др.)</a:t>
                      </a:r>
                    </a:p>
                    <a:p>
                      <a:endParaRPr lang="ru-RU" baseline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  <a:p>
                      <a:r>
                        <a:rPr lang="ru-RU" sz="20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Физкультурно-спортивная</a:t>
                      </a:r>
                      <a:r>
                        <a:rPr lang="ru-RU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Cambria" panose="02040503050406030204" pitchFamily="18" charset="0"/>
                        </a:rPr>
                        <a:t>(оздоровительные направления, виды спорта)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304800" y="304800"/>
            <a:ext cx="8610600" cy="1066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В НАВИГАТОРЕ размещены дополнительные общеразвивающие программы </a:t>
            </a:r>
            <a:b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 шести направленностям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39158" y="1624288"/>
            <a:ext cx="1999242" cy="43979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  <a:tabLst>
                <a:tab pos="1379855" algn="l"/>
              </a:tabLst>
            </a:pPr>
            <a:r>
              <a:rPr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1</a:t>
            </a:r>
            <a:r>
              <a:rPr b="1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.</a:t>
            </a:r>
            <a:r>
              <a:rPr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Р</a:t>
            </a:r>
            <a:r>
              <a:rPr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ЕГИ</a:t>
            </a:r>
            <a:r>
              <a:rPr b="1" spc="-1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С</a:t>
            </a:r>
            <a:r>
              <a:rPr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ТРАЦИЯ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ct val="100000"/>
              </a:lnSpc>
            </a:pPr>
            <a:endParaRPr lang="ru-RU" b="0" spc="-5" dirty="0" smtClean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ct val="100000"/>
              </a:lnSpc>
            </a:pPr>
            <a:r>
              <a:rPr b="0" spc="-5" dirty="0" err="1" smtClean="0">
                <a:latin typeface="Cambria" panose="02040503050406030204" pitchFamily="18" charset="0"/>
                <a:cs typeface="Bookman Old Style"/>
              </a:rPr>
              <a:t>Ввести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b="0" dirty="0">
                <a:latin typeface="Cambria" panose="02040503050406030204" pitchFamily="18" charset="0"/>
                <a:cs typeface="Bookman Old Style"/>
              </a:rPr>
              <a:t>в поисковой</a:t>
            </a:r>
            <a:r>
              <a:rPr b="0" spc="-80" dirty="0">
                <a:latin typeface="Cambria" panose="02040503050406030204" pitchFamily="18" charset="0"/>
                <a:cs typeface="Bookman Old Style"/>
              </a:rPr>
              <a:t> </a:t>
            </a:r>
            <a:r>
              <a:rPr b="0" dirty="0">
                <a:latin typeface="Cambria" panose="02040503050406030204" pitchFamily="18" charset="0"/>
                <a:cs typeface="Bookman Old Style"/>
              </a:rPr>
              <a:t>строке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marL="15240" marR="6985" indent="-1270" algn="ctr">
              <a:lnSpc>
                <a:spcPct val="100000"/>
              </a:lnSpc>
              <a:spcBef>
                <a:spcPts val="350"/>
              </a:spcBef>
            </a:pPr>
            <a:r>
              <a:rPr b="1" spc="-5" dirty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«Навигатор  дополнительного  </a:t>
            </a:r>
            <a:r>
              <a:rPr b="1" spc="-5" dirty="0" err="1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образования</a:t>
            </a:r>
            <a:r>
              <a:rPr b="1" spc="-85" dirty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 </a:t>
            </a:r>
            <a:r>
              <a:rPr lang="ru-RU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Архангельской</a:t>
            </a:r>
            <a:r>
              <a:rPr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  </a:t>
            </a:r>
            <a:r>
              <a:rPr b="1" spc="-5" dirty="0">
                <a:solidFill>
                  <a:srgbClr val="7A0A43"/>
                </a:solidFill>
                <a:latin typeface="Cambria" panose="02040503050406030204" pitchFamily="18" charset="0"/>
                <a:cs typeface="Bookman Old Style"/>
              </a:rPr>
              <a:t>области»</a:t>
            </a:r>
            <a:endParaRPr dirty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endParaRPr lang="ru-RU" b="0" dirty="0" smtClean="0"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r>
              <a:rPr b="0" dirty="0" smtClean="0">
                <a:latin typeface="Cambria" panose="02040503050406030204" pitchFamily="18" charset="0"/>
                <a:cs typeface="Bookman Old Style"/>
              </a:rPr>
              <a:t>и </a:t>
            </a:r>
            <a:r>
              <a:rPr b="0" dirty="0">
                <a:latin typeface="Cambria" panose="02040503050406030204" pitchFamily="18" charset="0"/>
                <a:cs typeface="Bookman Old Style"/>
              </a:rPr>
              <a:t>пройти </a:t>
            </a:r>
            <a:r>
              <a:rPr b="0" dirty="0" err="1">
                <a:latin typeface="Cambria" panose="02040503050406030204" pitchFamily="18" charset="0"/>
                <a:cs typeface="Bookman Old Style"/>
              </a:rPr>
              <a:t>по</a:t>
            </a:r>
            <a:r>
              <a:rPr b="0" spc="-80" dirty="0">
                <a:latin typeface="Cambria" panose="02040503050406030204" pitchFamily="18" charset="0"/>
                <a:cs typeface="Bookman Old Style"/>
              </a:rPr>
              <a:t> </a:t>
            </a:r>
            <a:r>
              <a:rPr b="0" dirty="0" err="1" smtClean="0">
                <a:latin typeface="Cambria" panose="02040503050406030204" pitchFamily="18" charset="0"/>
                <a:cs typeface="Bookman Old Style"/>
              </a:rPr>
              <a:t>ссылке</a:t>
            </a:r>
            <a:r>
              <a:rPr lang="ru-RU" b="0" dirty="0" smtClean="0">
                <a:latin typeface="Cambria" panose="02040503050406030204" pitchFamily="18" charset="0"/>
                <a:cs typeface="Bookman Old Style"/>
              </a:rPr>
              <a:t>:</a:t>
            </a: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  <a:hlinkClick r:id="rId2"/>
              </a:rPr>
              <a:t>https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  <a:hlinkClick r:id="rId2"/>
              </a:rPr>
              <a:t>://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  <a:hlinkClick r:id="rId2"/>
              </a:rPr>
              <a:t>dop29.ru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cs typeface="Bookman Old Style"/>
              </a:rPr>
              <a:t> 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cs typeface="Bookman Old Style"/>
            </a:endParaRPr>
          </a:p>
          <a:p>
            <a:pPr marL="635" algn="ctr">
              <a:lnSpc>
                <a:spcPts val="1680"/>
              </a:lnSpc>
              <a:spcBef>
                <a:spcPts val="325"/>
              </a:spcBef>
            </a:pPr>
            <a:endParaRPr dirty="0">
              <a:latin typeface="Cambria" panose="02040503050406030204" pitchFamily="18" charset="0"/>
              <a:cs typeface="Bookman Old Style"/>
            </a:endParaRPr>
          </a:p>
          <a:p>
            <a:pPr algn="ctr">
              <a:lnSpc>
                <a:spcPts val="2160"/>
              </a:lnSpc>
            </a:pPr>
            <a:endParaRPr lang="ru-RU" spc="-5" dirty="0">
              <a:solidFill>
                <a:srgbClr val="7A0A43"/>
              </a:solidFill>
              <a:latin typeface="Britannic Bold"/>
              <a:cs typeface="Britannic Bold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42606"/>
            <a:ext cx="5981120" cy="393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04800" y="304800"/>
            <a:ext cx="8610600" cy="1066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Инструкция по работе с НАВИГАТОРОМ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78739" y="2924048"/>
            <a:ext cx="4721861" cy="34721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81125" marR="253365" indent="-1083945" algn="ctr">
              <a:lnSpc>
                <a:spcPct val="100000"/>
              </a:lnSpc>
              <a:spcBef>
                <a:spcPts val="95"/>
              </a:spcBef>
            </a:pPr>
            <a:r>
              <a:rPr sz="1600" b="1" spc="-5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Заполнить</a:t>
            </a:r>
            <a:r>
              <a:rPr sz="1600" b="1" spc="-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endParaRPr lang="ru-RU" sz="1600" b="1" spc="-5" dirty="0">
              <a:solidFill>
                <a:srgbClr val="7A0A43"/>
              </a:solidFill>
              <a:latin typeface="Cambria" panose="02040503050406030204" pitchFamily="18" charset="0"/>
              <a:cs typeface="Cambria"/>
            </a:endParaRPr>
          </a:p>
          <a:p>
            <a:pPr marL="1381125" marR="253365" indent="-108394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регистрационную</a:t>
            </a:r>
            <a: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форму</a:t>
            </a:r>
            <a:r>
              <a:rPr sz="1600" b="1" spc="-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:</a:t>
            </a:r>
            <a:endParaRPr sz="1600" b="1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*Муниципалитет</a:t>
            </a:r>
            <a:r>
              <a:rPr sz="1600" spc="35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проживания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*ФИО</a:t>
            </a:r>
            <a:r>
              <a:rPr sz="1600" spc="1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5" dirty="0">
                <a:latin typeface="Cambria" panose="02040503050406030204" pitchFamily="18" charset="0"/>
                <a:cs typeface="Cambria"/>
              </a:rPr>
              <a:t>родителя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Cambria" panose="02040503050406030204" pitchFamily="18" charset="0"/>
                <a:cs typeface="Cambria"/>
              </a:rPr>
              <a:t>*Контактный телефон</a:t>
            </a:r>
            <a:r>
              <a:rPr sz="1600" spc="25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5" dirty="0">
                <a:latin typeface="Cambria" panose="02040503050406030204" pitchFamily="18" charset="0"/>
                <a:cs typeface="Cambria"/>
              </a:rPr>
              <a:t>родителя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1600" spc="-10" dirty="0">
                <a:latin typeface="Cambria" panose="02040503050406030204" pitchFamily="18" charset="0"/>
                <a:cs typeface="Cambria"/>
              </a:rPr>
              <a:t>*Действующий электронный </a:t>
            </a:r>
            <a:r>
              <a:rPr sz="1600" spc="-10" dirty="0" err="1">
                <a:latin typeface="Cambria" panose="02040503050406030204" pitchFamily="18" charset="0"/>
                <a:cs typeface="Cambria"/>
              </a:rPr>
              <a:t>адрес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  </a:t>
            </a:r>
            <a:r>
              <a:rPr sz="1600" spc="-10" dirty="0" err="1" smtClean="0">
                <a:latin typeface="Cambria" panose="02040503050406030204" pitchFamily="18" charset="0"/>
                <a:cs typeface="Cambria"/>
              </a:rPr>
              <a:t>родителя</a:t>
            </a:r>
            <a:r>
              <a:rPr lang="ru-RU" sz="1600" spc="-10" dirty="0" smtClean="0">
                <a:latin typeface="Cambria" panose="02040503050406030204" pitchFamily="18" charset="0"/>
                <a:cs typeface="Cambria"/>
              </a:rPr>
              <a:t> </a:t>
            </a:r>
            <a:br>
              <a:rPr lang="ru-RU" sz="1600" spc="-10" dirty="0" smtClean="0">
                <a:latin typeface="Cambria" panose="02040503050406030204" pitchFamily="18" charset="0"/>
                <a:cs typeface="Cambria"/>
              </a:rPr>
            </a:br>
            <a:r>
              <a:rPr sz="1600" spc="-10" dirty="0" smtClean="0">
                <a:latin typeface="Cambria" panose="02040503050406030204" pitchFamily="18" charset="0"/>
                <a:cs typeface="Cambria"/>
              </a:rPr>
              <a:t>(</a:t>
            </a:r>
            <a:r>
              <a:rPr sz="1600" spc="-5" dirty="0" err="1" smtClean="0">
                <a:latin typeface="Cambria" panose="02040503050406030204" pitchFamily="18" charset="0"/>
                <a:cs typeface="Cambria"/>
              </a:rPr>
              <a:t>он</a:t>
            </a:r>
            <a:r>
              <a:rPr sz="1600" spc="-5" dirty="0" smtClean="0">
                <a:latin typeface="Cambria" panose="02040503050406030204" pitchFamily="18" charset="0"/>
                <a:cs typeface="Cambria"/>
              </a:rPr>
              <a:t> </a:t>
            </a:r>
            <a:r>
              <a:rPr sz="1600" spc="-25" dirty="0">
                <a:latin typeface="Cambria" panose="02040503050406030204" pitchFamily="18" charset="0"/>
                <a:cs typeface="Cambria"/>
              </a:rPr>
              <a:t>будет </a:t>
            </a:r>
            <a:r>
              <a:rPr sz="1600" spc="-5" dirty="0" err="1">
                <a:latin typeface="Cambria" panose="02040503050406030204" pitchFamily="18" charset="0"/>
                <a:cs typeface="Cambria"/>
              </a:rPr>
              <a:t>использоваться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  </a:t>
            </a:r>
            <a:r>
              <a:rPr sz="1600" spc="-5" dirty="0" smtClean="0">
                <a:latin typeface="Cambria" panose="02040503050406030204" pitchFamily="18" charset="0"/>
                <a:cs typeface="Cambria"/>
              </a:rPr>
              <a:t>в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качестве логина </a:t>
            </a:r>
            <a:r>
              <a:rPr sz="1600" spc="5" dirty="0">
                <a:latin typeface="Cambria" panose="02040503050406030204" pitchFamily="18" charset="0"/>
                <a:cs typeface="Cambria"/>
              </a:rPr>
              <a:t>для </a:t>
            </a:r>
            <a:r>
              <a:rPr sz="1600" spc="-20" dirty="0">
                <a:latin typeface="Cambria" panose="02040503050406030204" pitchFamily="18" charset="0"/>
                <a:cs typeface="Cambria"/>
              </a:rPr>
              <a:t>входа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на</a:t>
            </a:r>
            <a:r>
              <a:rPr sz="1600" spc="45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сайт)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*Пароль</a:t>
            </a:r>
            <a:r>
              <a:rPr sz="160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(придумать)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12700" marR="41275">
              <a:lnSpc>
                <a:spcPct val="100000"/>
              </a:lnSpc>
            </a:pPr>
            <a:r>
              <a:rPr sz="1600" spc="-5" dirty="0">
                <a:latin typeface="Cambria" panose="02040503050406030204" pitchFamily="18" charset="0"/>
                <a:cs typeface="Cambria"/>
              </a:rPr>
              <a:t>*Поставить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галочку </a:t>
            </a:r>
            <a:r>
              <a:rPr sz="1600" spc="-15" dirty="0">
                <a:latin typeface="Cambria" panose="02040503050406030204" pitchFamily="18" charset="0"/>
                <a:cs typeface="Cambria"/>
              </a:rPr>
              <a:t>согласия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с 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правилами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после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предварительного  ознакомления </a:t>
            </a:r>
            <a:r>
              <a:rPr sz="1600" spc="-5" dirty="0">
                <a:latin typeface="Cambria" panose="02040503050406030204" pitchFamily="18" charset="0"/>
                <a:cs typeface="Cambria"/>
              </a:rPr>
              <a:t>с</a:t>
            </a:r>
            <a:r>
              <a:rPr sz="1600" spc="3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spc="-10" dirty="0">
                <a:latin typeface="Cambria" panose="02040503050406030204" pitchFamily="18" charset="0"/>
                <a:cs typeface="Cambria"/>
              </a:rPr>
              <a:t>ними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35560" algn="ctr">
              <a:lnSpc>
                <a:spcPct val="100000"/>
              </a:lnSpc>
            </a:pPr>
            <a:endParaRPr lang="ru-RU" sz="1600" b="1" spc="-5" dirty="0" smtClean="0">
              <a:solidFill>
                <a:srgbClr val="7A0A43"/>
              </a:solidFill>
              <a:latin typeface="Cambria" panose="02040503050406030204" pitchFamily="18" charset="0"/>
              <a:cs typeface="Cambria"/>
            </a:endParaRPr>
          </a:p>
          <a:p>
            <a:pPr marL="35560" algn="ctr">
              <a:lnSpc>
                <a:spcPct val="100000"/>
              </a:lnSpc>
            </a:pPr>
            <a:r>
              <a:rPr sz="1600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И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нажать</a:t>
            </a:r>
            <a:r>
              <a:rPr sz="1600" b="1" spc="2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кнопку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35560" algn="ctr">
              <a:lnSpc>
                <a:spcPct val="100000"/>
              </a:lnSpc>
            </a:pP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«Зарегистрироваться»</a:t>
            </a:r>
            <a:endParaRPr sz="1600" dirty="0">
              <a:latin typeface="Cambria" panose="02040503050406030204" pitchFamily="18" charset="0"/>
              <a:cs typeface="Cambri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52" y="160660"/>
            <a:ext cx="4326495" cy="2582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>
            <a:off x="3731096" y="639170"/>
            <a:ext cx="454496" cy="122830"/>
          </a:xfrm>
          <a:prstGeom prst="straightConnector1">
            <a:avLst/>
          </a:prstGeom>
          <a:ln w="38100">
            <a:solidFill>
              <a:srgbClr val="9C041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5562600" y="639170"/>
            <a:ext cx="3276600" cy="15706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Нажать кнопку «Регистрация»</a:t>
            </a:r>
            <a:endParaRPr lang="ru-RU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2411981"/>
            <a:ext cx="3730625" cy="422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480" y="6196163"/>
            <a:ext cx="92075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997001" y="135381"/>
            <a:ext cx="3994599" cy="6198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272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Для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завершения</a:t>
            </a:r>
            <a:r>
              <a:rPr sz="1600" b="1" spc="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процесса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212725" marR="5080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регистрации </a:t>
            </a:r>
            <a:r>
              <a:rPr sz="1600" b="1" spc="-1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необходимо </a:t>
            </a:r>
            <a:r>
              <a:rPr sz="1600" b="1" spc="-1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пройти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 </a:t>
            </a:r>
            <a: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по</a:t>
            </a:r>
            <a:r>
              <a:rPr sz="1600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ссылке, </a:t>
            </a:r>
            <a:r>
              <a:rPr sz="1600" b="1" spc="-1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направленной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в  </a:t>
            </a:r>
            <a:r>
              <a:rPr sz="1600" b="1" spc="-15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автоматическом </a:t>
            </a:r>
            <a:r>
              <a:rPr sz="1600" b="1" spc="-1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письме</a:t>
            </a:r>
            <a:r>
              <a:rPr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от</a:t>
            </a:r>
            <a:r>
              <a:rPr lang="ru-RU" sz="1600" b="1" spc="-1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2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службы</a:t>
            </a:r>
            <a:r>
              <a:rPr sz="1600" b="1" spc="-2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 </a:t>
            </a:r>
            <a:r>
              <a:rPr sz="1600" b="1" spc="-20" dirty="0" err="1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поддержки</a:t>
            </a:r>
            <a:r>
              <a:rPr sz="1600" b="1" spc="30" dirty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30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5" dirty="0" err="1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Навигатора</a:t>
            </a:r>
            <a:r>
              <a:rPr lang="ru-RU" sz="1600" b="1" spc="-15" dirty="0" smtClean="0">
                <a:solidFill>
                  <a:srgbClr val="7A0A43"/>
                </a:solidFill>
                <a:latin typeface="Cambria" panose="02040503050406030204" pitchFamily="18" charset="0"/>
                <a:cs typeface="Cambria"/>
              </a:rPr>
              <a:t>.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dirty="0">
              <a:latin typeface="Cambria" panose="02040503050406030204" pitchFamily="18" charset="0"/>
              <a:cs typeface="Cambria"/>
            </a:endParaRPr>
          </a:p>
          <a:p>
            <a:pPr marL="212725" marR="35560">
              <a:lnSpc>
                <a:spcPct val="100000"/>
              </a:lnSpc>
            </a:pP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Данный этап </a:t>
            </a:r>
            <a:r>
              <a:rPr sz="1600" b="1" spc="-2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необходим </a:t>
            </a:r>
            <a:r>
              <a:rPr sz="1600" b="1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для 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подтверждения</a:t>
            </a:r>
            <a:r>
              <a:rPr sz="1600" b="1" spc="-12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корректности  </a:t>
            </a:r>
            <a:r>
              <a:rPr sz="1600" b="1" spc="-10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электронного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адреса,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 marL="212725">
              <a:lnSpc>
                <a:spcPct val="100000"/>
              </a:lnSpc>
            </a:pP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введенного при</a:t>
            </a:r>
            <a:r>
              <a:rPr sz="1600" b="1" spc="-3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>
                <a:solidFill>
                  <a:srgbClr val="002060"/>
                </a:solidFill>
                <a:latin typeface="Cambria" panose="02040503050406030204" pitchFamily="18" charset="0"/>
                <a:cs typeface="Cambria"/>
              </a:rPr>
              <a:t>регистрации.</a:t>
            </a:r>
            <a:endParaRPr sz="1600" dirty="0">
              <a:solidFill>
                <a:srgbClr val="002060"/>
              </a:solidFill>
              <a:latin typeface="Cambria" panose="02040503050406030204" pitchFamily="18" charset="0"/>
              <a:cs typeface="Cambria"/>
            </a:endParaRPr>
          </a:p>
          <a:p>
            <a:pPr>
              <a:lnSpc>
                <a:spcPct val="100000"/>
              </a:lnSpc>
            </a:pP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212725">
              <a:lnSpc>
                <a:spcPct val="100000"/>
              </a:lnSpc>
              <a:spcBef>
                <a:spcPts val="5"/>
              </a:spcBef>
            </a:pPr>
            <a:r>
              <a:rPr sz="1600" b="1" spc="-5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На</a:t>
            </a:r>
            <a:r>
              <a:rPr sz="1600" b="1" spc="-5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2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указанный </a:t>
            </a:r>
            <a:r>
              <a:rPr sz="16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адрес</a:t>
            </a:r>
            <a:r>
              <a:rPr sz="16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3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будут</a:t>
            </a:r>
            <a:r>
              <a:rPr sz="1600" b="1" spc="9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направляться</a:t>
            </a:r>
            <a:r>
              <a:rPr lang="ru-RU" sz="1600" dirty="0"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письма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, </a:t>
            </a:r>
            <a:r>
              <a:rPr sz="1600" b="1" spc="-1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информирующие</a:t>
            </a:r>
            <a:r>
              <a:rPr sz="1600" b="1" spc="6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о</a:t>
            </a:r>
            <a:r>
              <a:rPr lang="ru-RU" sz="1600" dirty="0" smtClean="0"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25" dirty="0" err="1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результатах</a:t>
            </a:r>
            <a:r>
              <a:rPr sz="1600" b="1" spc="-2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рассмотрения заявок,  данные для восстановления  </a:t>
            </a:r>
            <a:r>
              <a:rPr sz="1600" b="1" spc="-10" dirty="0" err="1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пароля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 </a:t>
            </a:r>
            <a:r>
              <a:rPr lang="ru-RU" sz="16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/>
            </a:r>
            <a:br>
              <a:rPr lang="ru-RU" sz="1600" b="1" spc="-10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</a:br>
            <a:r>
              <a:rPr sz="1600" b="1" spc="-5" dirty="0" smtClean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и </a:t>
            </a:r>
            <a:r>
              <a:rPr sz="1600" b="1" spc="-2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другая </a:t>
            </a:r>
            <a:r>
              <a:rPr sz="1600" b="1" spc="-10" dirty="0">
                <a:solidFill>
                  <a:srgbClr val="550931"/>
                </a:solidFill>
                <a:latin typeface="Cambria" panose="02040503050406030204" pitchFamily="18" charset="0"/>
                <a:cs typeface="Cambria"/>
              </a:rPr>
              <a:t>полезная  информация</a:t>
            </a:r>
            <a:endParaRPr sz="1600" dirty="0">
              <a:latin typeface="Cambria" panose="02040503050406030204" pitchFamily="18" charset="0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 dirty="0">
              <a:latin typeface="Cambria" panose="02040503050406030204" pitchFamily="18" charset="0"/>
              <a:cs typeface="Cambria"/>
            </a:endParaRPr>
          </a:p>
          <a:p>
            <a:pPr marL="86360" algn="ctr">
              <a:lnSpc>
                <a:spcPct val="100000"/>
              </a:lnSpc>
              <a:spcBef>
                <a:spcPts val="5"/>
              </a:spcBef>
            </a:pPr>
            <a:r>
              <a:rPr sz="1600" spc="-44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Times New Roman"/>
              </a:rPr>
              <a:t> </a:t>
            </a:r>
            <a:r>
              <a:rPr sz="1600" b="1" spc="-10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Почему </a:t>
            </a:r>
            <a:r>
              <a:rPr sz="1600" b="1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не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пришло письмо</a:t>
            </a:r>
            <a:r>
              <a:rPr sz="1600" b="1" spc="2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после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88265" algn="ctr">
              <a:lnSpc>
                <a:spcPct val="100000"/>
              </a:lnSpc>
            </a:pPr>
            <a:r>
              <a:rPr sz="1600" spc="-44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Times New Roman"/>
              </a:rPr>
              <a:t>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завершения</a:t>
            </a:r>
            <a:r>
              <a:rPr sz="1600" b="1" spc="10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0D5E01"/>
                </a:solidFill>
                <a:uFill>
                  <a:solidFill>
                    <a:srgbClr val="0D5E01"/>
                  </a:solidFill>
                </a:uFill>
                <a:latin typeface="Cambria" panose="02040503050406030204" pitchFamily="18" charset="0"/>
                <a:cs typeface="Calibri"/>
              </a:rPr>
              <a:t>регистрации?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600" spc="-1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Электронный </a:t>
            </a:r>
            <a:r>
              <a:rPr sz="160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адрес был </a:t>
            </a:r>
            <a:r>
              <a:rPr sz="1600" spc="-5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введен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некорректно.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600" spc="-5" dirty="0">
                <a:solidFill>
                  <a:srgbClr val="C00000"/>
                </a:solidFill>
                <a:latin typeface="Cambria" panose="02040503050406030204" pitchFamily="18" charset="0"/>
                <a:cs typeface="Calibri"/>
              </a:rPr>
              <a:t>Письмо </a:t>
            </a:r>
            <a:r>
              <a:rPr sz="1600" dirty="0">
                <a:solidFill>
                  <a:srgbClr val="C00000"/>
                </a:solidFill>
                <a:latin typeface="Cambria" panose="02040503050406030204" pitchFamily="18" charset="0"/>
                <a:cs typeface="Calibri"/>
              </a:rPr>
              <a:t>попало в папку </a:t>
            </a:r>
            <a:r>
              <a:rPr sz="1600" spc="-5" dirty="0">
                <a:solidFill>
                  <a:srgbClr val="C00000"/>
                </a:solidFill>
                <a:latin typeface="Cambria" panose="02040503050406030204" pitchFamily="18" charset="0"/>
                <a:cs typeface="Calibri"/>
              </a:rPr>
              <a:t>«Спам».</a:t>
            </a:r>
            <a:endParaRPr sz="1600" dirty="0">
              <a:solidFill>
                <a:srgbClr val="C00000"/>
              </a:solidFill>
              <a:latin typeface="Cambria" panose="02040503050406030204" pitchFamily="18" charset="0"/>
              <a:cs typeface="Calibri"/>
            </a:endParaRPr>
          </a:p>
          <a:p>
            <a:pPr marL="134620" indent="-121920">
              <a:lnSpc>
                <a:spcPct val="100000"/>
              </a:lnSpc>
              <a:buChar char="-"/>
              <a:tabLst>
                <a:tab pos="134620" algn="l"/>
              </a:tabLst>
            </a:pPr>
            <a:r>
              <a:rPr sz="1600" spc="-5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Временная </a:t>
            </a:r>
            <a:r>
              <a:rPr sz="1600" spc="-1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проблема</a:t>
            </a:r>
            <a:r>
              <a:rPr sz="160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Яндекс-</a:t>
            </a:r>
            <a:endParaRPr sz="1600" dirty="0">
              <a:latin typeface="Cambria" panose="02040503050406030204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5" dirty="0" err="1" smtClean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сервиса</a:t>
            </a:r>
            <a:r>
              <a:rPr lang="ru-RU" sz="1600" spc="-10" dirty="0" smtClean="0">
                <a:solidFill>
                  <a:srgbClr val="001F5F"/>
                </a:solidFill>
                <a:latin typeface="Cambria" panose="02040503050406030204" pitchFamily="18" charset="0"/>
                <a:cs typeface="Calibri"/>
              </a:rPr>
              <a:t>.</a:t>
            </a:r>
            <a:endParaRPr sz="1600" dirty="0">
              <a:latin typeface="Cambria" panose="02040503050406030204" pitchFamily="18" charset="0"/>
              <a:cs typeface="Calibri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88" y="914400"/>
            <a:ext cx="4454137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88"/>
          <a:stretch/>
        </p:blipFill>
        <p:spPr bwMode="auto">
          <a:xfrm>
            <a:off x="228600" y="3276600"/>
            <a:ext cx="4768401" cy="184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73187" y="6345319"/>
            <a:ext cx="8407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Фамилия, имя, отчество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верхнем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правом </a:t>
            </a:r>
            <a:r>
              <a:rPr sz="1800" b="1" spc="-40" dirty="0">
                <a:solidFill>
                  <a:srgbClr val="001F5F"/>
                </a:solidFill>
                <a:latin typeface="Cambria"/>
                <a:cs typeface="Cambria"/>
              </a:rPr>
              <a:t>углу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– </a:t>
            </a:r>
            <a:r>
              <a:rPr sz="1800" b="1" spc="-50" dirty="0">
                <a:solidFill>
                  <a:srgbClr val="001F5F"/>
                </a:solidFill>
                <a:latin typeface="Cambria"/>
                <a:cs typeface="Cambria"/>
              </a:rPr>
              <a:t>ВХОД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ЛИЧНЫЙ</a:t>
            </a:r>
            <a:r>
              <a:rPr sz="1800" b="1" spc="1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КАБИНЕТ</a:t>
            </a:r>
            <a:endParaRPr sz="1800" dirty="0">
              <a:latin typeface="Cambria"/>
              <a:cs typeface="Cambria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80219"/>
            <a:ext cx="7829774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14400" y="228600"/>
            <a:ext cx="7677374" cy="7853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2. Заполнение данных о ДЕТЯХ</a:t>
            </a:r>
            <a:endParaRPr lang="ru-RU" sz="3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352</TotalTime>
  <Words>455</Words>
  <Application>Microsoft Office PowerPoint</Application>
  <PresentationFormat>Экран (4:3)</PresentationFormat>
  <Paragraphs>115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 Narrow</vt:lpstr>
      <vt:lpstr>Times New Roman</vt:lpstr>
      <vt:lpstr>Bookman Old Style</vt:lpstr>
      <vt:lpstr>Georgia</vt:lpstr>
      <vt:lpstr>Cambria</vt:lpstr>
      <vt:lpstr>Britannic Bold</vt:lpstr>
      <vt:lpstr>Trebuchet MS</vt:lpstr>
      <vt:lpstr>Arial</vt:lpstr>
      <vt:lpstr>Calibri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Evgeniya</dc:creator>
  <cp:lastModifiedBy>Olga</cp:lastModifiedBy>
  <cp:revision>16</cp:revision>
  <dcterms:created xsi:type="dcterms:W3CDTF">2020-03-17T09:56:18Z</dcterms:created>
  <dcterms:modified xsi:type="dcterms:W3CDTF">2020-06-04T05:55:19Z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2020-03-17T00:00:00Z</vt:filetime>
  </property>
</Properties>
</file>