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1.xml" ContentType="application/vnd.openxmlformats-officedocument.drawingml.diagram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4" r:id="rId1"/>
  </p:sldMasterIdLst>
  <p:sldIdLst>
    <p:sldId id="256" r:id="rId2"/>
    <p:sldId id="257" r:id="rId3"/>
    <p:sldId id="272" r:id="rId4"/>
    <p:sldId id="258" r:id="rId5"/>
    <p:sldId id="267" r:id="rId6"/>
    <p:sldId id="259" r:id="rId7"/>
    <p:sldId id="260" r:id="rId8"/>
    <p:sldId id="261" r:id="rId9"/>
    <p:sldId id="263" r:id="rId10"/>
    <p:sldId id="268" r:id="rId11"/>
    <p:sldId id="270" r:id="rId12"/>
    <p:sldId id="269" r:id="rId13"/>
    <p:sldId id="265" r:id="rId14"/>
    <p:sldId id="275" r:id="rId15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showAnimation="0">
    <p:present/>
    <p:sldAll/>
    <p:penClr>
      <a:srgbClr val="FF0000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 snapToGrid="0">
      <p:cViewPr varScale="1">
        <p:scale>
          <a:sx n="110" d="100"/>
          <a:sy n="110" d="100"/>
        </p:scale>
        <p:origin x="-558" y="-9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BE8F4D5-809B-4C22-9AB9-B976A6D72B6C}" type="doc">
      <dgm:prSet loTypeId="urn:microsoft.com/office/officeart/2005/8/layout/equation2" loCatId="relationship" qsTypeId="urn:microsoft.com/office/officeart/2005/8/quickstyle/simple1" qsCatId="simple" csTypeId="urn:microsoft.com/office/officeart/2005/8/colors/accent1_2" csCatId="accent1" phldr="1"/>
      <dgm:spPr/>
    </dgm:pt>
    <dgm:pt modelId="{B83D660A-6AE6-48FB-A834-EE48E5286EFB}">
      <dgm:prSet phldrT="[Текст]"/>
      <dgm:spPr>
        <a:solidFill>
          <a:schemeClr val="accent4">
            <a:lumMod val="40000"/>
            <a:lumOff val="60000"/>
          </a:schemeClr>
        </a:solidFill>
      </dgm:spPr>
      <dgm:t>
        <a:bodyPr/>
        <a:lstStyle/>
        <a:p>
          <a:r>
            <a:rPr lang="ru-RU" b="1" dirty="0" smtClean="0">
              <a:solidFill>
                <a:schemeClr val="accent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педагог</a:t>
          </a:r>
          <a:endParaRPr lang="ru-RU" b="1" dirty="0">
            <a:solidFill>
              <a:schemeClr val="accent2">
                <a:lumMod val="50000"/>
              </a:schemeClr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6A978A8E-3A8D-4153-BF9D-535E5CD0647B}" type="parTrans" cxnId="{DA8E5FA0-36E5-4DC9-94D8-C02A69CE8584}">
      <dgm:prSet/>
      <dgm:spPr/>
      <dgm:t>
        <a:bodyPr/>
        <a:lstStyle/>
        <a:p>
          <a:endParaRPr lang="ru-RU"/>
        </a:p>
      </dgm:t>
    </dgm:pt>
    <dgm:pt modelId="{799AFB7B-55D6-44B0-8187-067223756587}" type="sibTrans" cxnId="{DA8E5FA0-36E5-4DC9-94D8-C02A69CE8584}">
      <dgm:prSet/>
      <dgm:spPr>
        <a:solidFill>
          <a:schemeClr val="accent2">
            <a:lumMod val="60000"/>
            <a:lumOff val="40000"/>
          </a:schemeClr>
        </a:solidFill>
      </dgm:spPr>
      <dgm:t>
        <a:bodyPr/>
        <a:lstStyle/>
        <a:p>
          <a:endParaRPr lang="ru-RU"/>
        </a:p>
      </dgm:t>
    </dgm:pt>
    <dgm:pt modelId="{7DB44702-1675-407A-A483-B990ED8544B7}">
      <dgm:prSet phldrT="[Текст]"/>
      <dgm:spPr>
        <a:solidFill>
          <a:schemeClr val="accent6">
            <a:lumMod val="60000"/>
            <a:lumOff val="40000"/>
          </a:schemeClr>
        </a:solidFill>
      </dgm:spPr>
      <dgm:t>
        <a:bodyPr/>
        <a:lstStyle/>
        <a:p>
          <a:r>
            <a:rPr lang="ru-RU" b="1" dirty="0" smtClean="0">
              <a:solidFill>
                <a:schemeClr val="accent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родитель</a:t>
          </a:r>
          <a:endParaRPr lang="ru-RU" b="1" dirty="0">
            <a:solidFill>
              <a:schemeClr val="accent2">
                <a:lumMod val="50000"/>
              </a:schemeClr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C60B5E51-1102-4BB3-9956-B3C56C43B718}" type="parTrans" cxnId="{EBC8F934-BA6A-4FD5-884A-0EFD8CC9DD40}">
      <dgm:prSet/>
      <dgm:spPr/>
      <dgm:t>
        <a:bodyPr/>
        <a:lstStyle/>
        <a:p>
          <a:endParaRPr lang="ru-RU"/>
        </a:p>
      </dgm:t>
    </dgm:pt>
    <dgm:pt modelId="{1F867A8A-747F-4134-8744-202BDD3B8390}" type="sibTrans" cxnId="{EBC8F934-BA6A-4FD5-884A-0EFD8CC9DD40}">
      <dgm:prSet/>
      <dgm:spPr/>
      <dgm:t>
        <a:bodyPr/>
        <a:lstStyle/>
        <a:p>
          <a:endParaRPr lang="ru-RU"/>
        </a:p>
      </dgm:t>
    </dgm:pt>
    <dgm:pt modelId="{0CFD3D0E-C37B-49C9-967D-09482897BFD7}">
      <dgm:prSet phldrT="[Текст]"/>
      <dgm:spPr>
        <a:solidFill>
          <a:schemeClr val="accent1">
            <a:lumMod val="60000"/>
            <a:lumOff val="40000"/>
          </a:schemeClr>
        </a:solidFill>
      </dgm:spPr>
      <dgm:t>
        <a:bodyPr/>
        <a:lstStyle/>
        <a:p>
          <a:r>
            <a:rPr lang="ru-RU" b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успешное взаимодействие</a:t>
          </a:r>
          <a:endParaRPr lang="ru-RU" b="1" dirty="0">
            <a:solidFill>
              <a:srgbClr val="00206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579570A2-8BE9-43AA-B2F7-B13FD0F797EB}" type="parTrans" cxnId="{D6F7985D-400D-4299-9804-C978D3183FE5}">
      <dgm:prSet/>
      <dgm:spPr/>
      <dgm:t>
        <a:bodyPr/>
        <a:lstStyle/>
        <a:p>
          <a:endParaRPr lang="ru-RU"/>
        </a:p>
      </dgm:t>
    </dgm:pt>
    <dgm:pt modelId="{53DBB441-B04D-4C66-8E09-9080743FED0E}" type="sibTrans" cxnId="{D6F7985D-400D-4299-9804-C978D3183FE5}">
      <dgm:prSet/>
      <dgm:spPr/>
      <dgm:t>
        <a:bodyPr/>
        <a:lstStyle/>
        <a:p>
          <a:endParaRPr lang="ru-RU"/>
        </a:p>
      </dgm:t>
    </dgm:pt>
    <dgm:pt modelId="{8EC8A0E0-B06D-4E08-9608-E7FF714E1133}" type="pres">
      <dgm:prSet presAssocID="{3BE8F4D5-809B-4C22-9AB9-B976A6D72B6C}" presName="Name0" presStyleCnt="0">
        <dgm:presLayoutVars>
          <dgm:dir/>
          <dgm:resizeHandles val="exact"/>
        </dgm:presLayoutVars>
      </dgm:prSet>
      <dgm:spPr/>
    </dgm:pt>
    <dgm:pt modelId="{CB022104-4377-4D0A-8552-9A864BB6A5FC}" type="pres">
      <dgm:prSet presAssocID="{3BE8F4D5-809B-4C22-9AB9-B976A6D72B6C}" presName="vNodes" presStyleCnt="0"/>
      <dgm:spPr/>
    </dgm:pt>
    <dgm:pt modelId="{6A8A2A4B-177C-4DBA-92D1-408D281E78CB}" type="pres">
      <dgm:prSet presAssocID="{B83D660A-6AE6-48FB-A834-EE48E5286EFB}" presName="node" presStyleLbl="node1" presStyleIdx="0" presStyleCnt="3" custScaleX="148272" custScaleY="144953" custLinFactX="100000" custLinFactY="-3062" custLinFactNeighborX="111862" custLinFactNeighborY="-1000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6DD9B93-B15E-48B0-9E39-ED7AE9861E78}" type="pres">
      <dgm:prSet presAssocID="{799AFB7B-55D6-44B0-8187-067223756587}" presName="spacerT" presStyleCnt="0"/>
      <dgm:spPr/>
    </dgm:pt>
    <dgm:pt modelId="{70E840B0-B2D9-4258-A07F-B5CBFB367B29}" type="pres">
      <dgm:prSet presAssocID="{799AFB7B-55D6-44B0-8187-067223756587}" presName="sibTrans" presStyleLbl="sibTrans2D1" presStyleIdx="0" presStyleCnt="2" custLinFactX="132127" custLinFactY="-2278" custLinFactNeighborX="200000" custLinFactNeighborY="-100000"/>
      <dgm:spPr/>
      <dgm:t>
        <a:bodyPr/>
        <a:lstStyle/>
        <a:p>
          <a:endParaRPr lang="ru-RU"/>
        </a:p>
      </dgm:t>
    </dgm:pt>
    <dgm:pt modelId="{AD7C291A-E377-44F2-88F3-CA82256D4ADB}" type="pres">
      <dgm:prSet presAssocID="{799AFB7B-55D6-44B0-8187-067223756587}" presName="spacerB" presStyleCnt="0"/>
      <dgm:spPr/>
    </dgm:pt>
    <dgm:pt modelId="{E12D989F-8411-4326-9BBB-E34751A4966C}" type="pres">
      <dgm:prSet presAssocID="{7DB44702-1675-407A-A483-B990ED8544B7}" presName="node" presStyleLbl="node1" presStyleIdx="1" presStyleCnt="3" custScaleX="140747" custScaleY="138244" custLinFactX="100000" custLinFactY="-2057" custLinFactNeighborX="120116" custLinFactNeighborY="-1000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9EA8883-2E92-4277-84D0-3E360C88A3B1}" type="pres">
      <dgm:prSet presAssocID="{3BE8F4D5-809B-4C22-9AB9-B976A6D72B6C}" presName="sibTransLast" presStyleLbl="sibTrans2D1" presStyleIdx="1" presStyleCnt="2"/>
      <dgm:spPr/>
      <dgm:t>
        <a:bodyPr/>
        <a:lstStyle/>
        <a:p>
          <a:endParaRPr lang="ru-RU"/>
        </a:p>
      </dgm:t>
    </dgm:pt>
    <dgm:pt modelId="{2BD22FE6-CF19-4182-92BD-2CC78DC9D153}" type="pres">
      <dgm:prSet presAssocID="{3BE8F4D5-809B-4C22-9AB9-B976A6D72B6C}" presName="connectorText" presStyleLbl="sibTrans2D1" presStyleIdx="1" presStyleCnt="2"/>
      <dgm:spPr/>
      <dgm:t>
        <a:bodyPr/>
        <a:lstStyle/>
        <a:p>
          <a:endParaRPr lang="ru-RU"/>
        </a:p>
      </dgm:t>
    </dgm:pt>
    <dgm:pt modelId="{BF5B6245-0C1F-4484-AA9D-4E4547DF09BA}" type="pres">
      <dgm:prSet presAssocID="{3BE8F4D5-809B-4C22-9AB9-B976A6D72B6C}" presName="lastNode" presStyleLbl="node1" presStyleIdx="2" presStyleCnt="3" custLinFactX="-72887" custLinFactNeighborX="-100000" custLinFactNeighborY="-708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88BC4683-4696-44F5-8C6B-9B2C5110EDEE}" type="presOf" srcId="{B83D660A-6AE6-48FB-A834-EE48E5286EFB}" destId="{6A8A2A4B-177C-4DBA-92D1-408D281E78CB}" srcOrd="0" destOrd="0" presId="urn:microsoft.com/office/officeart/2005/8/layout/equation2"/>
    <dgm:cxn modelId="{A75CEB4E-8399-4CEB-8AF5-D646382C2800}" type="presOf" srcId="{1F867A8A-747F-4134-8744-202BDD3B8390}" destId="{2BD22FE6-CF19-4182-92BD-2CC78DC9D153}" srcOrd="1" destOrd="0" presId="urn:microsoft.com/office/officeart/2005/8/layout/equation2"/>
    <dgm:cxn modelId="{E25EB7D3-37F9-4ED4-A18B-794172ED1326}" type="presOf" srcId="{0CFD3D0E-C37B-49C9-967D-09482897BFD7}" destId="{BF5B6245-0C1F-4484-AA9D-4E4547DF09BA}" srcOrd="0" destOrd="0" presId="urn:microsoft.com/office/officeart/2005/8/layout/equation2"/>
    <dgm:cxn modelId="{C1ECA109-0849-4F8C-AE87-7E3EE4839A26}" type="presOf" srcId="{3BE8F4D5-809B-4C22-9AB9-B976A6D72B6C}" destId="{8EC8A0E0-B06D-4E08-9608-E7FF714E1133}" srcOrd="0" destOrd="0" presId="urn:microsoft.com/office/officeart/2005/8/layout/equation2"/>
    <dgm:cxn modelId="{B60C002F-EDC2-499F-920F-802B118AE622}" type="presOf" srcId="{799AFB7B-55D6-44B0-8187-067223756587}" destId="{70E840B0-B2D9-4258-A07F-B5CBFB367B29}" srcOrd="0" destOrd="0" presId="urn:microsoft.com/office/officeart/2005/8/layout/equation2"/>
    <dgm:cxn modelId="{41568886-C8D8-4AA1-B808-62149B19CECD}" type="presOf" srcId="{7DB44702-1675-407A-A483-B990ED8544B7}" destId="{E12D989F-8411-4326-9BBB-E34751A4966C}" srcOrd="0" destOrd="0" presId="urn:microsoft.com/office/officeart/2005/8/layout/equation2"/>
    <dgm:cxn modelId="{D6F7985D-400D-4299-9804-C978D3183FE5}" srcId="{3BE8F4D5-809B-4C22-9AB9-B976A6D72B6C}" destId="{0CFD3D0E-C37B-49C9-967D-09482897BFD7}" srcOrd="2" destOrd="0" parTransId="{579570A2-8BE9-43AA-B2F7-B13FD0F797EB}" sibTransId="{53DBB441-B04D-4C66-8E09-9080743FED0E}"/>
    <dgm:cxn modelId="{DA8E5FA0-36E5-4DC9-94D8-C02A69CE8584}" srcId="{3BE8F4D5-809B-4C22-9AB9-B976A6D72B6C}" destId="{B83D660A-6AE6-48FB-A834-EE48E5286EFB}" srcOrd="0" destOrd="0" parTransId="{6A978A8E-3A8D-4153-BF9D-535E5CD0647B}" sibTransId="{799AFB7B-55D6-44B0-8187-067223756587}"/>
    <dgm:cxn modelId="{EBC8F934-BA6A-4FD5-884A-0EFD8CC9DD40}" srcId="{3BE8F4D5-809B-4C22-9AB9-B976A6D72B6C}" destId="{7DB44702-1675-407A-A483-B990ED8544B7}" srcOrd="1" destOrd="0" parTransId="{C60B5E51-1102-4BB3-9956-B3C56C43B718}" sibTransId="{1F867A8A-747F-4134-8744-202BDD3B8390}"/>
    <dgm:cxn modelId="{69B504A8-13D6-406A-B8A6-29E8B4162F6C}" type="presOf" srcId="{1F867A8A-747F-4134-8744-202BDD3B8390}" destId="{D9EA8883-2E92-4277-84D0-3E360C88A3B1}" srcOrd="0" destOrd="0" presId="urn:microsoft.com/office/officeart/2005/8/layout/equation2"/>
    <dgm:cxn modelId="{7D8CC29D-1CF6-448A-A7AE-CE9E45159F38}" type="presParOf" srcId="{8EC8A0E0-B06D-4E08-9608-E7FF714E1133}" destId="{CB022104-4377-4D0A-8552-9A864BB6A5FC}" srcOrd="0" destOrd="0" presId="urn:microsoft.com/office/officeart/2005/8/layout/equation2"/>
    <dgm:cxn modelId="{C13CFA32-FA41-4BA6-9EFB-3FAF1D91C5BF}" type="presParOf" srcId="{CB022104-4377-4D0A-8552-9A864BB6A5FC}" destId="{6A8A2A4B-177C-4DBA-92D1-408D281E78CB}" srcOrd="0" destOrd="0" presId="urn:microsoft.com/office/officeart/2005/8/layout/equation2"/>
    <dgm:cxn modelId="{954AF159-A8A2-475C-8AD9-095D84BE3047}" type="presParOf" srcId="{CB022104-4377-4D0A-8552-9A864BB6A5FC}" destId="{26DD9B93-B15E-48B0-9E39-ED7AE9861E78}" srcOrd="1" destOrd="0" presId="urn:microsoft.com/office/officeart/2005/8/layout/equation2"/>
    <dgm:cxn modelId="{524F5F71-B130-49EE-B79F-DEBB58350808}" type="presParOf" srcId="{CB022104-4377-4D0A-8552-9A864BB6A5FC}" destId="{70E840B0-B2D9-4258-A07F-B5CBFB367B29}" srcOrd="2" destOrd="0" presId="urn:microsoft.com/office/officeart/2005/8/layout/equation2"/>
    <dgm:cxn modelId="{841AB1C4-C727-4E72-8A1B-6EDEDA4C6BD5}" type="presParOf" srcId="{CB022104-4377-4D0A-8552-9A864BB6A5FC}" destId="{AD7C291A-E377-44F2-88F3-CA82256D4ADB}" srcOrd="3" destOrd="0" presId="urn:microsoft.com/office/officeart/2005/8/layout/equation2"/>
    <dgm:cxn modelId="{99486A8E-8268-4A9E-9321-E7FC8BA9A94B}" type="presParOf" srcId="{CB022104-4377-4D0A-8552-9A864BB6A5FC}" destId="{E12D989F-8411-4326-9BBB-E34751A4966C}" srcOrd="4" destOrd="0" presId="urn:microsoft.com/office/officeart/2005/8/layout/equation2"/>
    <dgm:cxn modelId="{414675D7-DDFD-4C66-9F31-1E203A9C54EE}" type="presParOf" srcId="{8EC8A0E0-B06D-4E08-9608-E7FF714E1133}" destId="{D9EA8883-2E92-4277-84D0-3E360C88A3B1}" srcOrd="1" destOrd="0" presId="urn:microsoft.com/office/officeart/2005/8/layout/equation2"/>
    <dgm:cxn modelId="{BC24F8EA-93E1-41EA-B9F9-E0A0C51C6BAE}" type="presParOf" srcId="{D9EA8883-2E92-4277-84D0-3E360C88A3B1}" destId="{2BD22FE6-CF19-4182-92BD-2CC78DC9D153}" srcOrd="0" destOrd="0" presId="urn:microsoft.com/office/officeart/2005/8/layout/equation2"/>
    <dgm:cxn modelId="{ED2C8534-5A45-45B4-B6F0-E6D5113B681F}" type="presParOf" srcId="{8EC8A0E0-B06D-4E08-9608-E7FF714E1133}" destId="{BF5B6245-0C1F-4484-AA9D-4E4547DF09BA}" srcOrd="2" destOrd="0" presId="urn:microsoft.com/office/officeart/2005/8/layout/equation2"/>
  </dgm:cxnLst>
  <dgm:bg/>
  <dgm:whole/>
  <dgm:extLst>
    <a:ext uri="http://schemas.microsoft.com/office/drawing/2008/diagram">
      <dsp:dataModelExt xmlns=""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equation2">
  <dgm:title val=""/>
  <dgm:desc val=""/>
  <dgm:catLst>
    <dgm:cat type="relationship" pri="18000"/>
    <dgm:cat type="process" pri="26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>
          <dgm:param type="linDir" val="fromL"/>
          <dgm:param type="fallback" val="2D"/>
        </dgm:alg>
      </dgm:if>
      <dgm:else name="Name3">
        <dgm:alg type="lin">
          <dgm:param type="linDir" val="fromR"/>
          <dgm:param type="fallback" val="2D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ch" ptType="node" func="cnt" op="gte" val="3">
        <dgm:constrLst>
          <dgm:constr type="h" for="des" forName="node" refType="w" fact="0.5"/>
          <dgm:constr type="w" for="ch" forName="lastNode" refType="w"/>
          <dgm:constr type="w" for="des" forName="node" refType="h" refFor="des" refForName="node"/>
          <dgm:constr type="w" for="ch" forName="sibTransLast" refType="h" refFor="des" refForName="node" fact="0.6"/>
          <dgm:constr type="h" for="des" forName="sibTrans" refType="h" refFor="des" refForName="node" op="equ" fact="0.58"/>
          <dgm:constr type="w" for="des" forName="sibTrans" refType="h" refFor="des" refForName="sibTrans" op="equ"/>
          <dgm:constr type="primFontSz" for="ch" forName="lastNode" op="equ" val="65"/>
          <dgm:constr type="primFontSz" for="des" forName="node" op="equ" val="65"/>
          <dgm:constr type="primFontSz" for="des" forName="sibTrans" val="55"/>
          <dgm:constr type="primFontSz" for="des" forName="sibTrans" refType="primFontSz" refFor="des" refForName="node" op="lte" fact="0.8"/>
          <dgm:constr type="primFontSz" for="des" forName="connectorText" refType="primFontSz" refFor="des" refForName="node" op="lte" fact="0.8"/>
          <dgm:constr type="primFontSz" for="des" forName="connectorText" refType="primFontSz" refFor="des" refForName="sibTrans" op="equ"/>
          <dgm:constr type="h" for="des" forName="spacerT" refType="h" refFor="des" refForName="sibTrans" fact="0.14"/>
          <dgm:constr type="h" for="des" forName="spacerB" refType="h" refFor="des" refForName="sibTrans" fact="0.14"/>
        </dgm:constrLst>
      </dgm:if>
      <dgm:else name="Name6">
        <dgm:constrLst>
          <dgm:constr type="h" for="des" forName="node" refType="w"/>
          <dgm:constr type="w" for="ch" forName="lastNode" refType="w"/>
          <dgm:constr type="w" for="des" forName="node" refType="h" refFor="des" refForName="node"/>
          <dgm:constr type="w" for="ch" forName="sibTransLast" refType="h" refFor="des" refForName="node" fact="0.6"/>
          <dgm:constr type="h" for="des" forName="sibTrans" refType="h" refFor="des" refForName="node" op="equ" fact="0.58"/>
          <dgm:constr type="w" for="des" forName="sibTrans" refType="h" refFor="des" refForName="sibTrans" op="equ"/>
          <dgm:constr type="primFontSz" for="des" forName="node" val="65"/>
          <dgm:constr type="primFontSz" for="ch" forName="lastNode" refType="primFontSz" refFor="des" refForName="node" op="equ"/>
          <dgm:constr type="primFontSz" for="des" forName="sibTrans" val="55"/>
          <dgm:constr type="primFontSz" for="des" forName="connectorText" refType="primFontSz" refFor="des" refForName="node" op="lte" fact="0.8"/>
          <dgm:constr type="primFontSz" for="des" forName="connectorText" refType="primFontSz" refFor="des" refForName="sibTrans" op="equ"/>
          <dgm:constr type="h" for="des" forName="spacerT" refType="h" refFor="des" refForName="sibTrans" fact="0.14"/>
          <dgm:constr type="h" for="des" forName="spacerB" refType="h" refFor="des" refForName="sibTrans" fact="0.14"/>
        </dgm:constrLst>
      </dgm:else>
    </dgm:choose>
    <dgm:ruleLst/>
    <dgm:choose name="Name7">
      <dgm:if name="Name8" axis="ch" ptType="node" func="cnt" op="gte" val="1">
        <dgm:layoutNode name="vNodes">
          <dgm:alg type="lin">
            <dgm:param type="linDir" val="fromT"/>
            <dgm:param type="fallback" val="2D"/>
          </dgm:alg>
          <dgm:shape xmlns:r="http://schemas.openxmlformats.org/officeDocument/2006/relationships" r:blip="">
            <dgm:adjLst/>
          </dgm:shape>
          <dgm:presOf/>
          <dgm:constrLst/>
          <dgm:ruleLst/>
          <dgm:forEach name="Name9" axis="ch" ptType="node">
            <dgm:choose name="Name10">
              <dgm:if name="Name11" axis="self" func="revPos" op="neq" val="1">
                <dgm:layoutNode name="node">
                  <dgm:varLst>
                    <dgm:bulletEnabled val="1"/>
                  </dgm:varLst>
                  <dgm:alg type="tx">
                    <dgm:param type="txAnchorVertCh" val="mid"/>
                  </dgm:alg>
                  <dgm:shape xmlns:r="http://schemas.openxmlformats.org/officeDocument/2006/relationships" type="ellipse" r:blip="">
                    <dgm:adjLst/>
                  </dgm:shape>
                  <dgm:presOf axis="desOrSelf" ptType="node"/>
                  <dgm:constrLst>
                    <dgm:constr type="tMarg" refType="primFontSz" fact="0.1"/>
                    <dgm:constr type="bMarg" refType="primFontSz" fact="0.1"/>
                    <dgm:constr type="lMarg" refType="primFontSz" fact="0.1"/>
                    <dgm:constr type="rMarg" refType="primFontSz" fact="0.1"/>
                  </dgm:constrLst>
                  <dgm:ruleLst>
                    <dgm:rule type="primFontSz" val="5" fact="NaN" max="NaN"/>
                  </dgm:ruleLst>
                </dgm:layoutNode>
                <dgm:choose name="Name12">
                  <dgm:if name="Name13" axis="self" ptType="node" func="revPos" op="gt" val="2">
                    <dgm:forEach name="sibTransForEach" axis="followSib" ptType="sibTrans" cnt="1">
                      <dgm:layoutNode name="spacerT">
                        <dgm:alg type="sp"/>
                        <dgm:shape xmlns:r="http://schemas.openxmlformats.org/officeDocument/2006/relationships" r:blip="">
                          <dgm:adjLst/>
                        </dgm:shape>
                        <dgm:presOf axis="self"/>
                        <dgm:constrLst/>
                        <dgm:ruleLst/>
                      </dgm:layoutNode>
                      <dgm:layoutNode name="sibTrans">
                        <dgm:alg type="tx"/>
                        <dgm:shape xmlns:r="http://schemas.openxmlformats.org/officeDocument/2006/relationships" type="mathPlus" r:blip="">
                          <dgm:adjLst/>
                        </dgm:shape>
                        <dgm:presOf axis="self"/>
                        <dgm:constrLst>
                          <dgm:constr type="h" refType="w"/>
                          <dgm:constr type="lMarg"/>
                          <dgm:constr type="rMarg"/>
                          <dgm:constr type="tMarg"/>
                          <dgm:constr type="bMarg"/>
                        </dgm:constrLst>
                        <dgm:ruleLst>
                          <dgm:rule type="primFontSz" val="5" fact="NaN" max="NaN"/>
                        </dgm:ruleLst>
                      </dgm:layoutNode>
                      <dgm:layoutNode name="spacerB">
                        <dgm:alg type="sp"/>
                        <dgm:shape xmlns:r="http://schemas.openxmlformats.org/officeDocument/2006/relationships" r:blip="">
                          <dgm:adjLst/>
                        </dgm:shape>
                        <dgm:presOf axis="self"/>
                        <dgm:constrLst/>
                        <dgm:ruleLst/>
                      </dgm:layoutNode>
                    </dgm:forEach>
                  </dgm:if>
                  <dgm:else name="Name14"/>
                </dgm:choose>
              </dgm:if>
              <dgm:else name="Name15"/>
            </dgm:choose>
          </dgm:forEach>
        </dgm:layoutNode>
        <dgm:choose name="Name16">
          <dgm:if name="Name17" axis="ch" ptType="node" func="cnt" op="gt" val="1">
            <dgm:layoutNode name="sibTransLast">
              <dgm:alg type="conn">
                <dgm:param type="begPts" val="auto"/>
                <dgm:param type="endPts" val="auto"/>
                <dgm:param type="srcNode" val="vNodes"/>
                <dgm:param type="dstNode" val="lastNode"/>
              </dgm:alg>
              <dgm:shape xmlns:r="http://schemas.openxmlformats.org/officeDocument/2006/relationships" type="conn" r:blip="">
                <dgm:adjLst/>
              </dgm:shape>
              <dgm:presOf axis="ch" ptType="sibTrans" st="-1" cnt="1"/>
              <dgm:constrLst>
                <dgm:constr type="h" refType="w" fact="0.62"/>
                <dgm:constr type="connDist"/>
                <dgm:constr type="begPad" refType="connDist" fact="0.25"/>
                <dgm:constr type="endPad" refType="connDist" fact="0.22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ch desOrSelf" ptType="sibTrans sibTrans" st="-1 1" cnt="1 0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if>
          <dgm:else name="Name18"/>
        </dgm:choose>
        <dgm:layoutNode name="lastNode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ellipse" r:blip="">
            <dgm:adjLst/>
          </dgm:shape>
          <dgm:presOf axis="ch desOrSelf" ptType="node node" st="-1 1" cnt="1 0"/>
          <dgm:constrLst>
            <dgm:constr type="h" refType="w"/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</dgm:if>
      <dgm:else name="Name19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E04828-F4F2-4095-8567-0F8D35E0520F}" type="datetimeFigureOut">
              <a:rPr lang="ru-RU" smtClean="0"/>
              <a:pPr/>
              <a:t>28.04.2020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4C710E-05A7-4E04-BE7C-DDF7CCDA986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0074103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E04828-F4F2-4095-8567-0F8D35E0520F}" type="datetimeFigureOut">
              <a:rPr lang="ru-RU" smtClean="0"/>
              <a:pPr/>
              <a:t>28.04.2020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4C710E-05A7-4E04-BE7C-DDF7CCDA986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8230154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E04828-F4F2-4095-8567-0F8D35E0520F}" type="datetimeFigureOut">
              <a:rPr lang="ru-RU" smtClean="0"/>
              <a:pPr/>
              <a:t>28.04.2020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4C710E-05A7-4E04-BE7C-DDF7CCDA986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8466667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E04828-F4F2-4095-8567-0F8D35E0520F}" type="datetimeFigureOut">
              <a:rPr lang="ru-RU" smtClean="0"/>
              <a:pPr/>
              <a:t>28.04.2020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4C710E-05A7-4E04-BE7C-DDF7CCDA986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486578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E04828-F4F2-4095-8567-0F8D35E0520F}" type="datetimeFigureOut">
              <a:rPr lang="ru-RU" smtClean="0"/>
              <a:pPr/>
              <a:t>28.04.2020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4C710E-05A7-4E04-BE7C-DDF7CCDA986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9034229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E04828-F4F2-4095-8567-0F8D35E0520F}" type="datetimeFigureOut">
              <a:rPr lang="ru-RU" smtClean="0"/>
              <a:pPr/>
              <a:t>28.04.2020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4C710E-05A7-4E04-BE7C-DDF7CCDA986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9950296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E04828-F4F2-4095-8567-0F8D35E0520F}" type="datetimeFigureOut">
              <a:rPr lang="ru-RU" smtClean="0"/>
              <a:pPr/>
              <a:t>28.04.2020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4C710E-05A7-4E04-BE7C-DDF7CCDA986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4705357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E04828-F4F2-4095-8567-0F8D35E0520F}" type="datetimeFigureOut">
              <a:rPr lang="ru-RU" smtClean="0"/>
              <a:pPr/>
              <a:t>28.04.2020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4C710E-05A7-4E04-BE7C-DDF7CCDA986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2281018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E04828-F4F2-4095-8567-0F8D35E0520F}" type="datetimeFigureOut">
              <a:rPr lang="ru-RU" smtClean="0"/>
              <a:pPr/>
              <a:t>28.04.2020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4C710E-05A7-4E04-BE7C-DDF7CCDA986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600506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E04828-F4F2-4095-8567-0F8D35E0520F}" type="datetimeFigureOut">
              <a:rPr lang="ru-RU" smtClean="0"/>
              <a:pPr/>
              <a:t>28.04.2020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4C710E-05A7-4E04-BE7C-DDF7CCDA986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4178760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E04828-F4F2-4095-8567-0F8D35E0520F}" type="datetimeFigureOut">
              <a:rPr lang="ru-RU" smtClean="0"/>
              <a:pPr/>
              <a:t>28.04.2020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4C710E-05A7-4E04-BE7C-DDF7CCDA986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3711757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6E04828-F4F2-4095-8567-0F8D35E0520F}" type="datetimeFigureOut">
              <a:rPr lang="ru-RU" smtClean="0"/>
              <a:pPr/>
              <a:t>28.04.2020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94C710E-05A7-4E04-BE7C-DDF7CCDA986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2779363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5" r:id="rId1"/>
    <p:sldLayoutId id="2147483726" r:id="rId2"/>
    <p:sldLayoutId id="2147483727" r:id="rId3"/>
    <p:sldLayoutId id="2147483728" r:id="rId4"/>
    <p:sldLayoutId id="2147483729" r:id="rId5"/>
    <p:sldLayoutId id="2147483730" r:id="rId6"/>
    <p:sldLayoutId id="2147483731" r:id="rId7"/>
    <p:sldLayoutId id="2147483732" r:id="rId8"/>
    <p:sldLayoutId id="2147483733" r:id="rId9"/>
    <p:sldLayoutId id="2147483734" r:id="rId10"/>
    <p:sldLayoutId id="214748373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7" Type="http://schemas.openxmlformats.org/officeDocument/2006/relationships/image" Target="../media/image36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5.jpeg"/><Relationship Id="rId5" Type="http://schemas.openxmlformats.org/officeDocument/2006/relationships/image" Target="../media/image34.jpeg"/><Relationship Id="rId4" Type="http://schemas.openxmlformats.org/officeDocument/2006/relationships/image" Target="../media/image33.jpe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jpeg"/><Relationship Id="rId3" Type="http://schemas.openxmlformats.org/officeDocument/2006/relationships/image" Target="../media/image37.jpeg"/><Relationship Id="rId7" Type="http://schemas.openxmlformats.org/officeDocument/2006/relationships/image" Target="../media/image41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0.jpeg"/><Relationship Id="rId5" Type="http://schemas.openxmlformats.org/officeDocument/2006/relationships/image" Target="../media/image39.jpeg"/><Relationship Id="rId10" Type="http://schemas.openxmlformats.org/officeDocument/2006/relationships/image" Target="../media/image44.jpeg"/><Relationship Id="rId4" Type="http://schemas.openxmlformats.org/officeDocument/2006/relationships/image" Target="../media/image38.jpeg"/><Relationship Id="rId9" Type="http://schemas.openxmlformats.org/officeDocument/2006/relationships/image" Target="../media/image43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7" Type="http://schemas.openxmlformats.org/officeDocument/2006/relationships/image" Target="../media/image49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8.jpeg"/><Relationship Id="rId5" Type="http://schemas.openxmlformats.org/officeDocument/2006/relationships/image" Target="../media/image47.jpeg"/><Relationship Id="rId4" Type="http://schemas.openxmlformats.org/officeDocument/2006/relationships/image" Target="../media/image46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.png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jpeg"/><Relationship Id="rId3" Type="http://schemas.openxmlformats.org/officeDocument/2006/relationships/image" Target="../media/image8.jpeg"/><Relationship Id="rId7" Type="http://schemas.openxmlformats.org/officeDocument/2006/relationships/image" Target="../media/image11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jpeg"/><Relationship Id="rId5" Type="http://schemas.openxmlformats.org/officeDocument/2006/relationships/image" Target="../media/image2.png"/><Relationship Id="rId4" Type="http://schemas.openxmlformats.org/officeDocument/2006/relationships/image" Target="../media/image9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.png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7" Type="http://schemas.openxmlformats.org/officeDocument/2006/relationships/image" Target="../media/image21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0.jpeg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4.jpeg"/><Relationship Id="rId4" Type="http://schemas.openxmlformats.org/officeDocument/2006/relationships/image" Target="../media/image23.jpe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jpeg"/><Relationship Id="rId3" Type="http://schemas.openxmlformats.org/officeDocument/2006/relationships/image" Target="../media/image25.jpeg"/><Relationship Id="rId7" Type="http://schemas.openxmlformats.org/officeDocument/2006/relationships/image" Target="../media/image2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8.jpeg"/><Relationship Id="rId5" Type="http://schemas.openxmlformats.org/officeDocument/2006/relationships/image" Target="../media/image27.jpeg"/><Relationship Id="rId4" Type="http://schemas.openxmlformats.org/officeDocument/2006/relationships/image" Target="../media/image26.jpeg"/><Relationship Id="rId9" Type="http://schemas.openxmlformats.org/officeDocument/2006/relationships/image" Target="../media/image3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t="-27000" b="-2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946714" y="1566572"/>
            <a:ext cx="8574622" cy="1953006"/>
          </a:xfrm>
          <a:effectLst>
            <a:glow rad="228600">
              <a:schemeClr val="accent6">
                <a:satMod val="175000"/>
                <a:alpha val="40000"/>
              </a:schemeClr>
            </a:glow>
          </a:effectLst>
        </p:spPr>
        <p:txBody>
          <a:bodyPr>
            <a:normAutofit/>
          </a:bodyPr>
          <a:lstStyle/>
          <a:p>
            <a:pPr algn="ctr"/>
            <a:r>
              <a:rPr lang="ru-RU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Взаимодействие </a:t>
            </a:r>
            <a:br>
              <a:rPr lang="ru-RU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 родителями на группе компенсирующей направленности</a:t>
            </a:r>
            <a:r>
              <a:rPr lang="ru-RU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  <a:endParaRPr lang="ru-RU" sz="4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7335774" y="4712970"/>
            <a:ext cx="3386860" cy="1213377"/>
          </a:xfrm>
        </p:spPr>
        <p:txBody>
          <a:bodyPr>
            <a:normAutofit/>
          </a:bodyPr>
          <a:lstStyle/>
          <a:p>
            <a:pPr algn="l">
              <a:lnSpc>
                <a:spcPct val="120000"/>
              </a:lnSpc>
            </a:pP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Учитель-дефектолог</a:t>
            </a:r>
            <a:br>
              <a:rPr lang="ru-RU" sz="14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                                    Анисимова </a:t>
            </a: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Д.Д.                                   Воспитатель:</a:t>
            </a:r>
            <a:br>
              <a:rPr lang="ru-RU" sz="14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                                    Паламодова </a:t>
            </a: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О.Л.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68083" y="155448"/>
            <a:ext cx="942004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Муниципальное дошкольное образовательное учреждение  «Детский сад комбинированного вида №28 «Золотой ключик»</a:t>
            </a:r>
            <a:endParaRPr lang="ru-RU" sz="24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6649" y="138022"/>
            <a:ext cx="1070455" cy="10704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Прямоугольник 5"/>
          <p:cNvSpPr/>
          <p:nvPr/>
        </p:nvSpPr>
        <p:spPr>
          <a:xfrm>
            <a:off x="5324475" y="6296025"/>
            <a:ext cx="1495426" cy="39574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ru-RU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апрель 2020</a:t>
            </a:r>
          </a:p>
        </p:txBody>
      </p:sp>
    </p:spTree>
    <p:extLst>
      <p:ext uri="{BB962C8B-B14F-4D97-AF65-F5344CB8AC3E}">
        <p14:creationId xmlns="" xmlns:p14="http://schemas.microsoft.com/office/powerpoint/2010/main" val="22364018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6475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200695" y="264351"/>
            <a:ext cx="799592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«Домашняя игротека – Играем всей семьей»</a:t>
            </a:r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22033" t="13733" r="12667" b="22000"/>
          <a:stretch/>
        </p:blipFill>
        <p:spPr>
          <a:xfrm>
            <a:off x="8324491" y="967650"/>
            <a:ext cx="3456623" cy="2551444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b="16592"/>
          <a:stretch/>
        </p:blipFill>
        <p:spPr>
          <a:xfrm>
            <a:off x="4467394" y="1444959"/>
            <a:ext cx="3288905" cy="365762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88895" y="3718212"/>
            <a:ext cx="2225445" cy="2967260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6352" y="907925"/>
            <a:ext cx="3394765" cy="2546073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4560" t="21200" r="5340" b="12534"/>
          <a:stretch/>
        </p:blipFill>
        <p:spPr>
          <a:xfrm>
            <a:off x="232136" y="4063042"/>
            <a:ext cx="3597992" cy="2467154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  <p:extLst>
      <p:ext uri="{BB962C8B-B14F-4D97-AF65-F5344CB8AC3E}">
        <p14:creationId xmlns="" xmlns:p14="http://schemas.microsoft.com/office/powerpoint/2010/main" val="32536947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6475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174815" y="229846"/>
            <a:ext cx="799592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«Встречи 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Online</a:t>
            </a: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5926" r="15986" b="11866"/>
          <a:stretch/>
        </p:blipFill>
        <p:spPr>
          <a:xfrm>
            <a:off x="9840924" y="698739"/>
            <a:ext cx="2140498" cy="349764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8777" y="3144788"/>
            <a:ext cx="3840000" cy="28800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0304" t="1732" r="28073" b="26800"/>
          <a:stretch/>
        </p:blipFill>
        <p:spPr>
          <a:xfrm>
            <a:off x="4152678" y="1017153"/>
            <a:ext cx="2337959" cy="361526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-1067" t="-1431" r="2095" b="23200"/>
          <a:stretch/>
        </p:blipFill>
        <p:spPr>
          <a:xfrm>
            <a:off x="6763110" y="3303978"/>
            <a:ext cx="2725947" cy="287288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9" name="Picture 6"/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71502" y="629727"/>
            <a:ext cx="2398593" cy="23985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" name="Picture 7"/>
          <p:cNvPicPr>
            <a:picLocks noChangeAspect="1" noChangeArrowheads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15357840">
            <a:off x="10391978" y="4445388"/>
            <a:ext cx="801323" cy="8285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1" name="Picture 8"/>
          <p:cNvPicPr>
            <a:picLocks noChangeAspect="1" noChangeArrowheads="1"/>
          </p:cNvPicPr>
          <p:nvPr/>
        </p:nvPicPr>
        <p:blipFill>
          <a:blip r:embed="rId9" cstate="print"/>
          <a:srcRect l="17730" t="9857" r="18674" b="10231"/>
          <a:stretch>
            <a:fillRect/>
          </a:stretch>
        </p:blipFill>
        <p:spPr bwMode="auto">
          <a:xfrm>
            <a:off x="7237562" y="1196722"/>
            <a:ext cx="1906438" cy="1796643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12" name="Picture 9"/>
          <p:cNvPicPr>
            <a:picLocks noChangeAspect="1" noChangeArrowheads="1"/>
          </p:cNvPicPr>
          <p:nvPr/>
        </p:nvPicPr>
        <p:blipFill>
          <a:blip r:embed="rId1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157932" y="4701396"/>
            <a:ext cx="2344946" cy="17626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="" xmlns:p14="http://schemas.microsoft.com/office/powerpoint/2010/main" val="32536947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74052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230880" y="355600"/>
            <a:ext cx="643128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«Наши праздники»</a:t>
            </a:r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39759" y="355600"/>
            <a:ext cx="3786294" cy="2839721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84748" y="3550921"/>
            <a:ext cx="3768818" cy="2826614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45685" y="1234420"/>
            <a:ext cx="2500630" cy="3334173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6303" y="355600"/>
            <a:ext cx="3640667" cy="2730500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8233" t="20800" r="8267" b="3200"/>
          <a:stretch/>
        </p:blipFill>
        <p:spPr>
          <a:xfrm>
            <a:off x="377952" y="3486878"/>
            <a:ext cx="3713684" cy="2880000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</p:spTree>
    <p:extLst>
      <p:ext uri="{BB962C8B-B14F-4D97-AF65-F5344CB8AC3E}">
        <p14:creationId xmlns="" xmlns:p14="http://schemas.microsoft.com/office/powerpoint/2010/main" val="26615257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t="-2000" b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860804" y="1097280"/>
            <a:ext cx="9445752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Таким образом, успех 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коррекционного обучения во 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многом зависит и 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определяется тем, насколько чётко организована преемственность работы 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специалистов 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родителей. Они должны стать сотрудниками, коллегами, помощниками друг другу, решающими общие 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задачи.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404575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t="-2000" b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404575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t="-27000" b="-2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093976" y="1097280"/>
            <a:ext cx="9153144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    </a:t>
            </a:r>
          </a:p>
          <a:p>
            <a:pPr algn="just"/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</p:pic>
    </p:spTree>
    <p:extLst>
      <p:ext uri="{BB962C8B-B14F-4D97-AF65-F5344CB8AC3E}">
        <p14:creationId xmlns="" xmlns:p14="http://schemas.microsoft.com/office/powerpoint/2010/main" val="24436095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41926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76046" y="411307"/>
            <a:ext cx="5382882" cy="4893647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цель :</a:t>
            </a:r>
          </a:p>
          <a:p>
            <a:pPr>
              <a:buFont typeface="Wingdings" pitchFamily="2" charset="2"/>
              <a:buChar char="ü"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Формирование активной позиции родителей;</a:t>
            </a:r>
          </a:p>
          <a:p>
            <a:pPr>
              <a:buFont typeface="Wingdings" pitchFamily="2" charset="2"/>
              <a:buChar char="ü"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Привлечение их внимания к процессу коррекционно-воспитательной работы с детьми с задержкой психического развития;</a:t>
            </a:r>
          </a:p>
          <a:p>
            <a:pPr>
              <a:buFont typeface="Wingdings" pitchFamily="2" charset="2"/>
              <a:buChar char="ü"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Определение и разработка вариативных форм и методов работы с родителями; технологии эффективного взаимодействия педагогов и родителей, способствующей повышению качества коррекционной работы.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5" name="Схема 4"/>
          <p:cNvGraphicFramePr/>
          <p:nvPr/>
        </p:nvGraphicFramePr>
        <p:xfrm>
          <a:off x="6374921" y="163902"/>
          <a:ext cx="5529532" cy="571068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="" xmlns:p14="http://schemas.microsoft.com/office/powerpoint/2010/main" val="15087181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t="-27000" b="-2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432304" y="369773"/>
            <a:ext cx="761695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«Мой ребёнок – ДОШКОЛЁНОК»</a:t>
            </a:r>
            <a:endParaRPr lang="ru-RU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r="32544"/>
          <a:stretch/>
        </p:blipFill>
        <p:spPr>
          <a:xfrm>
            <a:off x="288519" y="973598"/>
            <a:ext cx="3483382" cy="4474702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31464" y="1649673"/>
            <a:ext cx="3356176" cy="4474901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22669" r="11067"/>
          <a:stretch/>
        </p:blipFill>
        <p:spPr>
          <a:xfrm>
            <a:off x="8362950" y="1885950"/>
            <a:ext cx="3524249" cy="4572000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0871799" y="157072"/>
            <a:ext cx="1070455" cy="10704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="" xmlns:p14="http://schemas.microsoft.com/office/powerpoint/2010/main" val="26000003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4658360" y="344170"/>
            <a:ext cx="331406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«Гость группы»</a:t>
            </a:r>
            <a:endParaRPr lang="ru-RU" sz="32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7547"/>
          <a:stretch>
            <a:fillRect/>
          </a:stretch>
        </p:blipFill>
        <p:spPr>
          <a:xfrm>
            <a:off x="1304925" y="1562100"/>
            <a:ext cx="2800350" cy="455551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6179" t="13345" r="16094" b="10325"/>
          <a:stretch>
            <a:fillRect/>
          </a:stretch>
        </p:blipFill>
        <p:spPr>
          <a:xfrm>
            <a:off x="9096375" y="1137262"/>
            <a:ext cx="2676525" cy="424436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84749" y="157072"/>
            <a:ext cx="1070455" cy="10704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7358" t="7191" r="18060"/>
          <a:stretch>
            <a:fillRect/>
          </a:stretch>
        </p:blipFill>
        <p:spPr>
          <a:xfrm>
            <a:off x="133350" y="4591050"/>
            <a:ext cx="2209387" cy="2038350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12" name="Прямоугольник 11"/>
          <p:cNvSpPr/>
          <p:nvPr/>
        </p:nvSpPr>
        <p:spPr>
          <a:xfrm>
            <a:off x="897003" y="1225034"/>
            <a:ext cx="332623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Мама повар –что ж такого …!</a:t>
            </a:r>
            <a:endParaRPr lang="ru-RU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9204909" y="653534"/>
            <a:ext cx="261424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И кондитер -хороша…!</a:t>
            </a:r>
            <a:endParaRPr lang="ru-RU" dirty="0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 rot="20746394">
            <a:off x="7296152" y="3938396"/>
            <a:ext cx="2143124" cy="2856125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14" name="Picture 2" descr="https://sun9-52.userapi.com/cDe_IG9Sj2QxAPp6Khwis_nUJfMNBClV6HJcqg/DxQ6_03S-Cs.jpg"/>
          <p:cNvPicPr>
            <a:picLocks noChangeAspect="1" noChangeArrowheads="1"/>
          </p:cNvPicPr>
          <p:nvPr/>
        </p:nvPicPr>
        <p:blipFill>
          <a:blip r:embed="rId8"/>
          <a:srcRect l="16389" t="13943" r="9484" b="13378"/>
          <a:stretch>
            <a:fillRect/>
          </a:stretch>
        </p:blipFill>
        <p:spPr bwMode="auto">
          <a:xfrm>
            <a:off x="4457701" y="1114425"/>
            <a:ext cx="3533774" cy="291016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15" name="Прямоугольник 14"/>
          <p:cNvSpPr/>
          <p:nvPr/>
        </p:nvSpPr>
        <p:spPr>
          <a:xfrm>
            <a:off x="5027004" y="4034909"/>
            <a:ext cx="156312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РЖД - ура…!</a:t>
            </a:r>
            <a:endParaRPr lang="ru-RU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3349081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t="-2000" b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737360" y="310896"/>
            <a:ext cx="89154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мастер –класс</a:t>
            </a:r>
            <a:endParaRPr lang="ru-RU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«Игры с манкой- как средство развития мелкой моторики»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3496" t="12815" b="5414"/>
          <a:stretch/>
        </p:blipFill>
        <p:spPr>
          <a:xfrm>
            <a:off x="325375" y="1582614"/>
            <a:ext cx="3772370" cy="267315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14385" y="1718631"/>
            <a:ext cx="3517392" cy="263804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4576" y="3314319"/>
            <a:ext cx="3888465" cy="2913447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32374" y="176122"/>
            <a:ext cx="1070455" cy="10704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="" xmlns:p14="http://schemas.microsoft.com/office/powerpoint/2010/main" val="34191245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t="-2000" b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093976" y="603504"/>
            <a:ext cx="892454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0806" y="3714750"/>
            <a:ext cx="3776741" cy="2832556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b="8566"/>
          <a:stretch/>
        </p:blipFill>
        <p:spPr>
          <a:xfrm>
            <a:off x="371475" y="396080"/>
            <a:ext cx="3771771" cy="2585246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9" name="Picture 2" descr="C:\Users\USER\Desktop\hello_html_m144d53f4.jpg"/>
          <p:cNvPicPr>
            <a:picLocks noChangeAspect="1" noChangeArrowheads="1"/>
          </p:cNvPicPr>
          <p:nvPr/>
        </p:nvPicPr>
        <p:blipFill>
          <a:blip r:embed="rId5"/>
          <a:srcRect t="7964"/>
          <a:stretch>
            <a:fillRect/>
          </a:stretch>
        </p:blipFill>
        <p:spPr bwMode="auto">
          <a:xfrm>
            <a:off x="8020050" y="3790949"/>
            <a:ext cx="3890963" cy="2679425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10" name="Picture 4" descr="https://avatars.mds.yandex.net/get-pdb/1346662/766f787d-8728-40ca-a176-0df6d3eff3e8/s1200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8042273" y="428624"/>
            <a:ext cx="3683001" cy="2762251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3257" y="1809750"/>
            <a:ext cx="3525185" cy="232420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12" name="Прямоугольник 11"/>
          <p:cNvSpPr/>
          <p:nvPr/>
        </p:nvSpPr>
        <p:spPr>
          <a:xfrm>
            <a:off x="4352925" y="286435"/>
            <a:ext cx="318135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мастер –класс</a:t>
            </a:r>
          </a:p>
          <a:p>
            <a:pPr algn="ctr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нетрадиционные техники рисования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</p:spTree>
    <p:extLst>
      <p:ext uri="{BB962C8B-B14F-4D97-AF65-F5344CB8AC3E}">
        <p14:creationId xmlns="" xmlns:p14="http://schemas.microsoft.com/office/powerpoint/2010/main" val="29289163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t="-27000" b="-2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404872" y="555605"/>
            <a:ext cx="856792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«День самоуправления или моя мама воспитатель»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8791" y="1276709"/>
            <a:ext cx="4419429" cy="326187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91135" y="3704701"/>
            <a:ext cx="4563483" cy="3153299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b="19120"/>
          <a:stretch/>
        </p:blipFill>
        <p:spPr>
          <a:xfrm>
            <a:off x="7315430" y="1217148"/>
            <a:ext cx="4563143" cy="294906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="" xmlns:p14="http://schemas.microsoft.com/office/powerpoint/2010/main" val="30214353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t="-27000" b="-2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252728" y="548641"/>
            <a:ext cx="1036015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180080" y="300999"/>
            <a:ext cx="811784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Традиция группы «</a:t>
            </a:r>
            <a:r>
              <a:rPr lang="ru-RU" sz="3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Вкусляндия</a:t>
            </a:r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endParaRPr lang="ru-RU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1839" y="568548"/>
            <a:ext cx="2174240" cy="163068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5912" y="2484408"/>
            <a:ext cx="2420209" cy="3593211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b="24013"/>
          <a:stretch>
            <a:fillRect/>
          </a:stretch>
        </p:blipFill>
        <p:spPr>
          <a:xfrm>
            <a:off x="4868151" y="1811040"/>
            <a:ext cx="2447049" cy="3338930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30541" y="836565"/>
            <a:ext cx="2161459" cy="162109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228633"/>
            <a:ext cx="2172208" cy="162915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09943" y="3352152"/>
            <a:ext cx="2171164" cy="162915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b="25420"/>
          <a:stretch>
            <a:fillRect/>
          </a:stretch>
        </p:blipFill>
        <p:spPr>
          <a:xfrm>
            <a:off x="7503402" y="1187206"/>
            <a:ext cx="2388870" cy="3255398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</p:spTree>
    <p:extLst>
      <p:ext uri="{BB962C8B-B14F-4D97-AF65-F5344CB8AC3E}">
        <p14:creationId xmlns="" xmlns:p14="http://schemas.microsoft.com/office/powerpoint/2010/main" val="14982960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569</TotalTime>
  <Words>160</Words>
  <Application>Microsoft Office PowerPoint</Application>
  <PresentationFormat>Произвольный</PresentationFormat>
  <Paragraphs>30</Paragraphs>
  <Slides>14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Тема Office</vt:lpstr>
      <vt:lpstr>Взаимодействие  с родителями на группе компенсирующей направленности.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Особенности взаимодействия с родителями на группах компенсирующей направленности.</dc:title>
  <dc:creator>пользователь1</dc:creator>
  <cp:lastModifiedBy>USER</cp:lastModifiedBy>
  <cp:revision>53</cp:revision>
  <dcterms:created xsi:type="dcterms:W3CDTF">2020-04-20T13:09:26Z</dcterms:created>
  <dcterms:modified xsi:type="dcterms:W3CDTF">2020-04-28T14:31:05Z</dcterms:modified>
</cp:coreProperties>
</file>