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83" r:id="rId3"/>
    <p:sldId id="304" r:id="rId4"/>
    <p:sldId id="270" r:id="rId5"/>
    <p:sldId id="305" r:id="rId6"/>
    <p:sldId id="284" r:id="rId7"/>
    <p:sldId id="303" r:id="rId8"/>
    <p:sldId id="287" r:id="rId9"/>
    <p:sldId id="273" r:id="rId10"/>
    <p:sldId id="274" r:id="rId11"/>
    <p:sldId id="281" r:id="rId12"/>
    <p:sldId id="289" r:id="rId13"/>
    <p:sldId id="290" r:id="rId14"/>
    <p:sldId id="293" r:id="rId15"/>
    <p:sldId id="291" r:id="rId16"/>
    <p:sldId id="300" r:id="rId17"/>
    <p:sldId id="29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82BEBE-32A8-45DC-A958-590DE351CBC8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93CEC3F0-07B8-4467-8C0B-583D6F09B3D6}">
      <dgm:prSet phldrT="[Текст]" phldr="1"/>
      <dgm:spPr/>
      <dgm:t>
        <a:bodyPr/>
        <a:lstStyle/>
        <a:p>
          <a:endParaRPr lang="ru-RU"/>
        </a:p>
      </dgm:t>
    </dgm:pt>
    <dgm:pt modelId="{424053CB-A57F-4C3A-92F2-2912A9B9C771}" type="parTrans" cxnId="{53AEC5D9-9629-41FE-86BE-3242F396FC77}">
      <dgm:prSet/>
      <dgm:spPr/>
      <dgm:t>
        <a:bodyPr/>
        <a:lstStyle/>
        <a:p>
          <a:endParaRPr lang="ru-RU"/>
        </a:p>
      </dgm:t>
    </dgm:pt>
    <dgm:pt modelId="{348DD4E6-31F6-425A-940F-D03A9DC85A56}" type="sibTrans" cxnId="{53AEC5D9-9629-41FE-86BE-3242F396FC77}">
      <dgm:prSet/>
      <dgm:spPr/>
      <dgm:t>
        <a:bodyPr/>
        <a:lstStyle/>
        <a:p>
          <a:endParaRPr lang="ru-RU"/>
        </a:p>
      </dgm:t>
    </dgm:pt>
    <dgm:pt modelId="{F2D29C2D-F932-43F7-BBB0-1BA67EDF7433}">
      <dgm:prSet phldrT="[Текст]" phldr="1"/>
      <dgm:spPr/>
      <dgm:t>
        <a:bodyPr/>
        <a:lstStyle/>
        <a:p>
          <a:endParaRPr lang="ru-RU"/>
        </a:p>
      </dgm:t>
    </dgm:pt>
    <dgm:pt modelId="{B047BC91-2AD2-448E-A763-EE0ABEE8C4BF}" type="parTrans" cxnId="{E15AC03F-C703-48AF-A347-5998726A28D1}">
      <dgm:prSet/>
      <dgm:spPr/>
      <dgm:t>
        <a:bodyPr/>
        <a:lstStyle/>
        <a:p>
          <a:endParaRPr lang="ru-RU"/>
        </a:p>
      </dgm:t>
    </dgm:pt>
    <dgm:pt modelId="{B96C607D-984D-4211-81BA-F407DFD652B0}" type="sibTrans" cxnId="{E15AC03F-C703-48AF-A347-5998726A28D1}">
      <dgm:prSet/>
      <dgm:spPr/>
      <dgm:t>
        <a:bodyPr/>
        <a:lstStyle/>
        <a:p>
          <a:endParaRPr lang="ru-RU"/>
        </a:p>
      </dgm:t>
    </dgm:pt>
    <dgm:pt modelId="{F82F1FF7-58C8-4B0B-9A75-4E64944F59CF}">
      <dgm:prSet phldrT="[Текст]" phldr="1"/>
      <dgm:spPr/>
      <dgm:t>
        <a:bodyPr/>
        <a:lstStyle/>
        <a:p>
          <a:endParaRPr lang="ru-RU"/>
        </a:p>
      </dgm:t>
    </dgm:pt>
    <dgm:pt modelId="{975A8145-6664-4718-9CCF-FC2E00FD5A32}" type="parTrans" cxnId="{680C11ED-A193-45A0-A4C7-899BDB98A442}">
      <dgm:prSet/>
      <dgm:spPr/>
      <dgm:t>
        <a:bodyPr/>
        <a:lstStyle/>
        <a:p>
          <a:endParaRPr lang="ru-RU"/>
        </a:p>
      </dgm:t>
    </dgm:pt>
    <dgm:pt modelId="{BC65F732-94F0-478C-BB40-680B23BEC366}" type="sibTrans" cxnId="{680C11ED-A193-45A0-A4C7-899BDB98A442}">
      <dgm:prSet/>
      <dgm:spPr/>
      <dgm:t>
        <a:bodyPr/>
        <a:lstStyle/>
        <a:p>
          <a:endParaRPr lang="ru-RU"/>
        </a:p>
      </dgm:t>
    </dgm:pt>
    <dgm:pt modelId="{8507D424-7309-44C2-B55B-5AC6F38B66F5}">
      <dgm:prSet phldrT="[Текст]" phldr="1"/>
      <dgm:spPr/>
      <dgm:t>
        <a:bodyPr/>
        <a:lstStyle/>
        <a:p>
          <a:endParaRPr lang="ru-RU"/>
        </a:p>
      </dgm:t>
    </dgm:pt>
    <dgm:pt modelId="{080FE5DF-F9C1-461B-B878-60F26A6A7524}" type="parTrans" cxnId="{6E5EA9D8-B199-4F5C-98AA-406E65C6B30D}">
      <dgm:prSet/>
      <dgm:spPr/>
      <dgm:t>
        <a:bodyPr/>
        <a:lstStyle/>
        <a:p>
          <a:endParaRPr lang="ru-RU"/>
        </a:p>
      </dgm:t>
    </dgm:pt>
    <dgm:pt modelId="{D19242B3-B924-4930-88D6-32FD18005A85}" type="sibTrans" cxnId="{6E5EA9D8-B199-4F5C-98AA-406E65C6B30D}">
      <dgm:prSet/>
      <dgm:spPr/>
      <dgm:t>
        <a:bodyPr/>
        <a:lstStyle/>
        <a:p>
          <a:endParaRPr lang="ru-RU"/>
        </a:p>
      </dgm:t>
    </dgm:pt>
    <dgm:pt modelId="{10CB6E70-F758-4B50-9F64-BE01DFC5B198}" type="pres">
      <dgm:prSet presAssocID="{1182BEBE-32A8-45DC-A958-590DE351CBC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0D734-B2C2-45F8-806E-B848BFCD9752}" type="pres">
      <dgm:prSet presAssocID="{93CEC3F0-07B8-4467-8C0B-583D6F09B3D6}" presName="centerShape" presStyleLbl="node0" presStyleIdx="0" presStyleCnt="1"/>
      <dgm:spPr/>
      <dgm:t>
        <a:bodyPr/>
        <a:lstStyle/>
        <a:p>
          <a:endParaRPr lang="ru-RU"/>
        </a:p>
      </dgm:t>
    </dgm:pt>
    <dgm:pt modelId="{748E2546-8408-4099-8CAE-15637E00F8D2}" type="pres">
      <dgm:prSet presAssocID="{B047BC91-2AD2-448E-A763-EE0ABEE8C4BF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E9D5EBBF-CACA-498D-A65C-0BFD2CD1CD0A}" type="pres">
      <dgm:prSet presAssocID="{F2D29C2D-F932-43F7-BBB0-1BA67EDF743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7D6C11-917D-49FD-9A8E-8D7334E41488}" type="pres">
      <dgm:prSet presAssocID="{975A8145-6664-4718-9CCF-FC2E00FD5A32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EAB4C2DB-1848-485D-9097-65B634345608}" type="pres">
      <dgm:prSet presAssocID="{F82F1FF7-58C8-4B0B-9A75-4E64944F59C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1BD4E2-2D5D-45BA-85A6-29AB8AF8A2F0}" type="pres">
      <dgm:prSet presAssocID="{080FE5DF-F9C1-461B-B878-60F26A6A7524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B83C8546-AE59-46B8-9B0B-87C754AB4368}" type="pres">
      <dgm:prSet presAssocID="{8507D424-7309-44C2-B55B-5AC6F38B66F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535481-80C4-4906-A672-8788E22006E6}" type="presOf" srcId="{F2D29C2D-F932-43F7-BBB0-1BA67EDF7433}" destId="{E9D5EBBF-CACA-498D-A65C-0BFD2CD1CD0A}" srcOrd="0" destOrd="0" presId="urn:microsoft.com/office/officeart/2005/8/layout/radial4"/>
    <dgm:cxn modelId="{E15AC03F-C703-48AF-A347-5998726A28D1}" srcId="{93CEC3F0-07B8-4467-8C0B-583D6F09B3D6}" destId="{F2D29C2D-F932-43F7-BBB0-1BA67EDF7433}" srcOrd="0" destOrd="0" parTransId="{B047BC91-2AD2-448E-A763-EE0ABEE8C4BF}" sibTransId="{B96C607D-984D-4211-81BA-F407DFD652B0}"/>
    <dgm:cxn modelId="{680C11ED-A193-45A0-A4C7-899BDB98A442}" srcId="{93CEC3F0-07B8-4467-8C0B-583D6F09B3D6}" destId="{F82F1FF7-58C8-4B0B-9A75-4E64944F59CF}" srcOrd="1" destOrd="0" parTransId="{975A8145-6664-4718-9CCF-FC2E00FD5A32}" sibTransId="{BC65F732-94F0-478C-BB40-680B23BEC366}"/>
    <dgm:cxn modelId="{6E5EA9D8-B199-4F5C-98AA-406E65C6B30D}" srcId="{93CEC3F0-07B8-4467-8C0B-583D6F09B3D6}" destId="{8507D424-7309-44C2-B55B-5AC6F38B66F5}" srcOrd="2" destOrd="0" parTransId="{080FE5DF-F9C1-461B-B878-60F26A6A7524}" sibTransId="{D19242B3-B924-4930-88D6-32FD18005A85}"/>
    <dgm:cxn modelId="{DFA2354B-244C-469C-9FB8-C171143FDE94}" type="presOf" srcId="{B047BC91-2AD2-448E-A763-EE0ABEE8C4BF}" destId="{748E2546-8408-4099-8CAE-15637E00F8D2}" srcOrd="0" destOrd="0" presId="urn:microsoft.com/office/officeart/2005/8/layout/radial4"/>
    <dgm:cxn modelId="{93B884DE-B52D-41B6-8F06-51D3D160B88A}" type="presOf" srcId="{080FE5DF-F9C1-461B-B878-60F26A6A7524}" destId="{F81BD4E2-2D5D-45BA-85A6-29AB8AF8A2F0}" srcOrd="0" destOrd="0" presId="urn:microsoft.com/office/officeart/2005/8/layout/radial4"/>
    <dgm:cxn modelId="{F9B1B941-CEDA-45DF-89D1-0DCD4F24B7BE}" type="presOf" srcId="{975A8145-6664-4718-9CCF-FC2E00FD5A32}" destId="{117D6C11-917D-49FD-9A8E-8D7334E41488}" srcOrd="0" destOrd="0" presId="urn:microsoft.com/office/officeart/2005/8/layout/radial4"/>
    <dgm:cxn modelId="{4228F61F-12EB-4EEB-98D1-FD039B5EA2A0}" type="presOf" srcId="{93CEC3F0-07B8-4467-8C0B-583D6F09B3D6}" destId="{E360D734-B2C2-45F8-806E-B848BFCD9752}" srcOrd="0" destOrd="0" presId="urn:microsoft.com/office/officeart/2005/8/layout/radial4"/>
    <dgm:cxn modelId="{3C7CCB60-6376-4A64-B0ED-464307ACDA30}" type="presOf" srcId="{8507D424-7309-44C2-B55B-5AC6F38B66F5}" destId="{B83C8546-AE59-46B8-9B0B-87C754AB4368}" srcOrd="0" destOrd="0" presId="urn:microsoft.com/office/officeart/2005/8/layout/radial4"/>
    <dgm:cxn modelId="{53AEC5D9-9629-41FE-86BE-3242F396FC77}" srcId="{1182BEBE-32A8-45DC-A958-590DE351CBC8}" destId="{93CEC3F0-07B8-4467-8C0B-583D6F09B3D6}" srcOrd="0" destOrd="0" parTransId="{424053CB-A57F-4C3A-92F2-2912A9B9C771}" sibTransId="{348DD4E6-31F6-425A-940F-D03A9DC85A56}"/>
    <dgm:cxn modelId="{B473730F-F015-4400-AD02-F5C33FC65058}" type="presOf" srcId="{1182BEBE-32A8-45DC-A958-590DE351CBC8}" destId="{10CB6E70-F758-4B50-9F64-BE01DFC5B198}" srcOrd="0" destOrd="0" presId="urn:microsoft.com/office/officeart/2005/8/layout/radial4"/>
    <dgm:cxn modelId="{3016943E-3517-4F8D-A99B-DE4B6E84D3CC}" type="presOf" srcId="{F82F1FF7-58C8-4B0B-9A75-4E64944F59CF}" destId="{EAB4C2DB-1848-485D-9097-65B634345608}" srcOrd="0" destOrd="0" presId="urn:microsoft.com/office/officeart/2005/8/layout/radial4"/>
    <dgm:cxn modelId="{2B6A7910-E9AA-4D7D-92B9-0A0BE51E0FFB}" type="presParOf" srcId="{10CB6E70-F758-4B50-9F64-BE01DFC5B198}" destId="{E360D734-B2C2-45F8-806E-B848BFCD9752}" srcOrd="0" destOrd="0" presId="urn:microsoft.com/office/officeart/2005/8/layout/radial4"/>
    <dgm:cxn modelId="{F637BADE-B887-41EE-9DC9-A69D516FF7F4}" type="presParOf" srcId="{10CB6E70-F758-4B50-9F64-BE01DFC5B198}" destId="{748E2546-8408-4099-8CAE-15637E00F8D2}" srcOrd="1" destOrd="0" presId="urn:microsoft.com/office/officeart/2005/8/layout/radial4"/>
    <dgm:cxn modelId="{B8DC6CB4-39DF-43BB-B897-F9E884B32AFC}" type="presParOf" srcId="{10CB6E70-F758-4B50-9F64-BE01DFC5B198}" destId="{E9D5EBBF-CACA-498D-A65C-0BFD2CD1CD0A}" srcOrd="2" destOrd="0" presId="urn:microsoft.com/office/officeart/2005/8/layout/radial4"/>
    <dgm:cxn modelId="{C1197407-2AAF-4A73-A56C-5465DDFD9180}" type="presParOf" srcId="{10CB6E70-F758-4B50-9F64-BE01DFC5B198}" destId="{117D6C11-917D-49FD-9A8E-8D7334E41488}" srcOrd="3" destOrd="0" presId="urn:microsoft.com/office/officeart/2005/8/layout/radial4"/>
    <dgm:cxn modelId="{B7F47613-4C0F-483C-BC38-BBE93391CDAD}" type="presParOf" srcId="{10CB6E70-F758-4B50-9F64-BE01DFC5B198}" destId="{EAB4C2DB-1848-485D-9097-65B634345608}" srcOrd="4" destOrd="0" presId="urn:microsoft.com/office/officeart/2005/8/layout/radial4"/>
    <dgm:cxn modelId="{2B51BB34-B084-4878-8F6B-9008520A9D91}" type="presParOf" srcId="{10CB6E70-F758-4B50-9F64-BE01DFC5B198}" destId="{F81BD4E2-2D5D-45BA-85A6-29AB8AF8A2F0}" srcOrd="5" destOrd="0" presId="urn:microsoft.com/office/officeart/2005/8/layout/radial4"/>
    <dgm:cxn modelId="{4E0D3415-AC71-41A7-BD52-69AC2410CAFD}" type="presParOf" srcId="{10CB6E70-F758-4B50-9F64-BE01DFC5B198}" destId="{B83C8546-AE59-46B8-9B0B-87C754AB4368}" srcOrd="6" destOrd="0" presId="urn:microsoft.com/office/officeart/2005/8/layout/radial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USER\Pictures\img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1437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14480" y="428604"/>
            <a:ext cx="60007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«Детский сад комбинированного вида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№28 « Золотой ключик»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1" descr="Coat_of_Arms_of_Kotlas_%28Arkhangelsk_oblast%29_200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710" y="428604"/>
            <a:ext cx="698505" cy="78581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214414" y="5357826"/>
            <a:ext cx="700092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апрель 2020 г.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4414" y="1785926"/>
            <a:ext cx="65722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50"/>
              </a:spcAft>
            </a:pP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взаимодействия ДОУ с семьями воспитанников</a:t>
            </a:r>
            <a:endParaRPr lang="ru-RU" sz="3200" dirty="0">
              <a:solidFill>
                <a:srgbClr val="7030A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99841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User\Desktop\img5.jpg"/>
          <p:cNvPicPr>
            <a:picLocks noChangeAspect="1" noChangeArrowheads="1"/>
          </p:cNvPicPr>
          <p:nvPr/>
        </p:nvPicPr>
        <p:blipFill>
          <a:blip r:embed="rId5"/>
          <a:srcRect l="20513" t="50774" r="17948"/>
          <a:stretch>
            <a:fillRect/>
          </a:stretch>
        </p:blipFill>
        <p:spPr bwMode="auto">
          <a:xfrm>
            <a:off x="2214546" y="3071810"/>
            <a:ext cx="4500594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Pictures\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26" y="-547"/>
            <a:ext cx="9151437" cy="6858000"/>
          </a:xfrm>
          <a:prstGeom prst="rect">
            <a:avLst/>
          </a:prstGeom>
          <a:noFill/>
        </p:spPr>
      </p:pic>
      <p:pic>
        <p:nvPicPr>
          <p:cNvPr id="12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99841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051720" y="548680"/>
            <a:ext cx="6635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условия взаимодействия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ДОУ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семьи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1997839"/>
            <a:ext cx="66967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1.Изучение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семей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воспитанников.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ткрытость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детского сада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семье.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риентация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педагога на работу с детьми и родителями.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182" y="3214686"/>
            <a:ext cx="4345632" cy="3132348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Pictures\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437" y="0"/>
            <a:ext cx="9151437" cy="6858000"/>
          </a:xfrm>
          <a:prstGeom prst="rect">
            <a:avLst/>
          </a:prstGeom>
          <a:noFill/>
        </p:spPr>
      </p:pic>
      <p:pic>
        <p:nvPicPr>
          <p:cNvPr id="11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2223472"/>
            <a:ext cx="2214578" cy="2299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286116" y="500042"/>
            <a:ext cx="30718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Этапы работы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57290" y="1214422"/>
            <a:ext cx="2643206" cy="135732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Продумывание содержания и форм работы с родителями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86446" y="1285860"/>
            <a:ext cx="2643206" cy="135732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Установление между воспитателями и родителями доброжелательных отношений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786446" y="3643314"/>
            <a:ext cx="2643206" cy="135732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у родителей более полного образа своего ребенка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28926" y="5000636"/>
            <a:ext cx="2643206" cy="135732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Ознакомление педагога с проблемами семьи в воспитании ребенка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28662" y="3357562"/>
            <a:ext cx="2643206" cy="135732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Совместное с взрослыми исследование и формирование личности ребенка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C:\Users\USER\Pictures\img1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15143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199841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071670" y="428604"/>
            <a:ext cx="6572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работы с родителями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357290" y="1928802"/>
            <a:ext cx="3000396" cy="10715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коллективные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929190" y="1928802"/>
            <a:ext cx="3214710" cy="10715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индивидуальные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85852" y="4786322"/>
            <a:ext cx="3000396" cy="121444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традиционные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00364" y="3286124"/>
            <a:ext cx="2928958" cy="10715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наглядно-информационные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86380" y="4714884"/>
            <a:ext cx="3000396" cy="121444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нетрадиционные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Pictures\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437" y="0"/>
            <a:ext cx="9151437" cy="6858000"/>
          </a:xfrm>
          <a:prstGeom prst="rect">
            <a:avLst/>
          </a:prstGeom>
          <a:noFill/>
        </p:spPr>
      </p:pic>
      <p:pic>
        <p:nvPicPr>
          <p:cNvPr id="8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99841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785918" y="571480"/>
            <a:ext cx="6858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работы с родителями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572000" y="1142984"/>
            <a:ext cx="4036247" cy="2643206"/>
            <a:chOff x="0" y="3107553"/>
            <a:chExt cx="4107685" cy="3107553"/>
          </a:xfrm>
        </p:grpSpPr>
        <p:sp>
          <p:nvSpPr>
            <p:cNvPr id="10" name="Прямоугольник с одним скругленным углом 9"/>
            <p:cNvSpPr/>
            <p:nvPr/>
          </p:nvSpPr>
          <p:spPr>
            <a:xfrm rot="10800000">
              <a:off x="0" y="3107553"/>
              <a:ext cx="4107685" cy="3107553"/>
            </a:xfrm>
            <a:prstGeom prst="round1Rect">
              <a:avLst/>
            </a:prstGeom>
            <a:blipFill rotWithShape="0">
              <a:blip r:embed="rId4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Прямоугольник 10"/>
            <p:cNvSpPr/>
            <p:nvPr/>
          </p:nvSpPr>
          <p:spPr>
            <a:xfrm rot="21600000">
              <a:off x="0" y="3884441"/>
              <a:ext cx="4107685" cy="23306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b="1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b="1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b="1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b="1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ДРУЖНАЯ СЕМЕЙКА</a:t>
              </a:r>
              <a:endParaRPr lang="ru-RU" sz="2400" b="1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3857628"/>
            <a:ext cx="4143404" cy="27622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2976" y="1571612"/>
            <a:ext cx="3665945" cy="25887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3" descr="D:\презентации\знаток дошк воспитатель года -2015,веселые старты\DSC0827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472" y="4000504"/>
            <a:ext cx="3452332" cy="25892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Pictures\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1437" cy="6858000"/>
          </a:xfrm>
          <a:prstGeom prst="rect">
            <a:avLst/>
          </a:prstGeom>
          <a:noFill/>
        </p:spPr>
      </p:pic>
      <p:pic>
        <p:nvPicPr>
          <p:cNvPr id="10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99841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857356" y="428604"/>
            <a:ext cx="67866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Определение эффективности взаимодействия с родителями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User\Desktop\img10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4071942"/>
            <a:ext cx="3286148" cy="2464611"/>
          </a:xfrm>
          <a:prstGeom prst="rect">
            <a:avLst/>
          </a:prstGeom>
          <a:noFill/>
        </p:spPr>
      </p:pic>
      <p:pic>
        <p:nvPicPr>
          <p:cNvPr id="9219" name="Picture 3" descr="C:\Users\User\Desktop\imgpreview (1)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2428868"/>
            <a:ext cx="3571900" cy="2542709"/>
          </a:xfrm>
          <a:prstGeom prst="rect">
            <a:avLst/>
          </a:prstGeom>
          <a:noFill/>
        </p:spPr>
      </p:pic>
      <p:pic>
        <p:nvPicPr>
          <p:cNvPr id="9218" name="Picture 2" descr="C:\Users\User\Desktop\pero-i-bumaga1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875" t="3703" r="1250" b="6018"/>
          <a:stretch>
            <a:fillRect/>
          </a:stretch>
        </p:blipFill>
        <p:spPr bwMode="auto">
          <a:xfrm>
            <a:off x="5643570" y="1500174"/>
            <a:ext cx="2857520" cy="22743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Pictures\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1437" cy="6858000"/>
          </a:xfrm>
          <a:prstGeom prst="rect">
            <a:avLst/>
          </a:prstGeom>
          <a:noFill/>
        </p:spPr>
      </p:pic>
      <p:pic>
        <p:nvPicPr>
          <p:cNvPr id="8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99841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857356" y="500042"/>
            <a:ext cx="67866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Критерии эффективности работы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родителями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500166" y="1428736"/>
            <a:ext cx="71438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проявление у родителей интереса к содержанию образовательного процесса с детьми;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возникновение дискуссий, диспутов по их инициативе;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ответы на вопросы родителей ими самими; приведение примеров из собственного опыта;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увеличение количества вопросов к педагогу, касающихся личности ребенка, его внутреннего мира;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стремление взрослых к индивидуальным контактам с воспитателем;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размышление родителей о правильности использования тех или иных методов воспитания;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их активности при анализе педагогических ситуаций, решение задач и обсуждение дискуссионных вопросов.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Picture 2" descr="C:\Users\USER\Pictures\img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51437" cy="6858000"/>
          </a:xfrm>
          <a:prstGeom prst="rect">
            <a:avLst/>
          </a:prstGeom>
          <a:noFill/>
        </p:spPr>
      </p:pic>
      <p:pic>
        <p:nvPicPr>
          <p:cNvPr id="7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99841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8067" b="10251"/>
          <a:stretch/>
        </p:blipFill>
        <p:spPr>
          <a:xfrm>
            <a:off x="1643042" y="1852272"/>
            <a:ext cx="6497434" cy="4757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857356" y="428605"/>
            <a:ext cx="68580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Ветви воспитания подрастающего поколения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Pictures\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1437" cy="6858000"/>
          </a:xfrm>
          <a:prstGeom prst="rect">
            <a:avLst/>
          </a:prstGeom>
          <a:noFill/>
        </p:spPr>
      </p:pic>
      <p:pic>
        <p:nvPicPr>
          <p:cNvPr id="8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99841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User\Desktop\slide_17.jpg"/>
          <p:cNvPicPr>
            <a:picLocks noChangeAspect="1" noChangeArrowheads="1"/>
          </p:cNvPicPr>
          <p:nvPr/>
        </p:nvPicPr>
        <p:blipFill>
          <a:blip r:embed="rId4"/>
          <a:srcRect b="83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USER\Pictures\img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7437" y="0"/>
            <a:ext cx="9151437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85918" y="428604"/>
            <a:ext cx="60007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4414" y="5357826"/>
            <a:ext cx="70009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678974"/>
            <a:ext cx="699512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Семья -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уникальный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первичный социум, дающий ребенку ощущение психологической защищенности, «эмоционального тыла», поддержку, безусловного безоценочного принятия.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0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80" y="2786058"/>
            <a:ext cx="5976664" cy="375582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2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99841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USER\Pictures\img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1437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85918" y="428604"/>
            <a:ext cx="60007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4414" y="5357826"/>
            <a:ext cx="70009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99841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Users\User\Desktop\pic (64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56" y="1071546"/>
            <a:ext cx="4714908" cy="3191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3" descr="C:\Users\User\Desktop\13dda4680879d3926ea21c5ed4308d6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4429132"/>
            <a:ext cx="2800348" cy="1936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C:\Users\User\Desktop\61c5e5e65722912f60664187b9d4c86b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9256" y="4357694"/>
            <a:ext cx="3171305" cy="2223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7" descr="C:\Users\User\Desktop\imgpreview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15140" y="285728"/>
            <a:ext cx="1919113" cy="25003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6051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Pictures\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1437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28794" y="714356"/>
            <a:ext cx="65722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Федеральный закон "Об образовании в Российской Федерации" от 29.12.2012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 273-ФЗ 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2274838"/>
            <a:ext cx="74295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Ст. 44 п. 1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Родители (законные представители) несовершеннолетних обучающихся имеют преимущественное право на обучение и воспитание детей перед всеми другими лицами. Они обязаны заложить основы физического, нравственного и интеллектуального развития личности ребенка.</a:t>
            </a:r>
            <a:endParaRPr lang="ru-RU" sz="2400" dirty="0"/>
          </a:p>
        </p:txBody>
      </p:sp>
      <p:pic>
        <p:nvPicPr>
          <p:cNvPr id="8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99841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Pictures\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1437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28794" y="714356"/>
            <a:ext cx="6572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2274838"/>
            <a:ext cx="7429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99841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928794" y="548680"/>
            <a:ext cx="65722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 дошкольного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учреждения -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только воспитатель детей, но и партнёр родителей по их воспитанию.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5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026008"/>
            <a:ext cx="6192687" cy="4474344"/>
          </a:xfrm>
          <a:effectLst>
            <a:softEdge rad="1270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1777067" y="2092276"/>
            <a:ext cx="5675253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МДОУ «Детский сад комбинированного вида</a:t>
            </a:r>
          </a:p>
          <a:p>
            <a:pPr algn="ctr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28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Золотой ключик»</a:t>
            </a:r>
          </a:p>
        </p:txBody>
      </p:sp>
    </p:spTree>
    <p:extLst>
      <p:ext uri="{BB962C8B-B14F-4D97-AF65-F5344CB8AC3E}">
        <p14:creationId xmlns="" xmlns:p14="http://schemas.microsoft.com/office/powerpoint/2010/main" val="51572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Pictures\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73" y="-3175"/>
            <a:ext cx="9151437" cy="6858000"/>
          </a:xfrm>
          <a:prstGeom prst="rect">
            <a:avLst/>
          </a:prstGeom>
          <a:noFill/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 rot="10800000" flipV="1">
            <a:off x="428596" y="2559468"/>
            <a:ext cx="821537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05671" y="404664"/>
            <a:ext cx="688112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Взаимодействие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педагогов с родителями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83947" y="1547664"/>
            <a:ext cx="69600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положительный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эмоциональный настрой педагогов и родителей на совместную работу по воспитанию детей.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83946" y="2310396"/>
            <a:ext cx="70028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учет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индивидуальности ребенка.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83947" y="3152914"/>
            <a:ext cx="6988623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самостоятельно могут выбирать и формировать уже в школьном возрасте то направление в развитии и воспитании ребенка, которое они считают нужны.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1683946" y="5150391"/>
            <a:ext cx="69886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возможность реализации единой программы воспитания и развития ребенка в ДОУ и семье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4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99841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Pictures\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2724"/>
            <a:ext cx="9151437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 rot="10800000" flipV="1">
            <a:off x="428596" y="2559468"/>
            <a:ext cx="821537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05671" y="404664"/>
            <a:ext cx="688112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83947" y="1547664"/>
            <a:ext cx="69600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83946" y="2310396"/>
            <a:ext cx="70028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83947" y="3152914"/>
            <a:ext cx="69886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1077688" y="5013176"/>
            <a:ext cx="69886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4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99841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547664" y="548680"/>
            <a:ext cx="709630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Педагогические сочинения» </a:t>
            </a:r>
          </a:p>
          <a:p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Вопрос о работе с родителями – это большой и важный вопрос. Тут надо заботиться об уровне знаний самих родителей, о помощи им в деле самообразования, вооружения их известным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педминимумом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привлечение их к работе детского сада»</a:t>
            </a:r>
            <a:endParaRPr lang="ru-RU" sz="2400" dirty="0"/>
          </a:p>
        </p:txBody>
      </p:sp>
      <p:pic>
        <p:nvPicPr>
          <p:cNvPr id="15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256" y="3408383"/>
            <a:ext cx="2613300" cy="31058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39190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Pictures\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1437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051720" y="642918"/>
            <a:ext cx="6635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принципы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9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99841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403648" y="1582341"/>
            <a:ext cx="72831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открытость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детского сада для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семьи;</a:t>
            </a:r>
          </a:p>
          <a:p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сотрудничество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педагогов и родителей в воспитании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детей;</a:t>
            </a:r>
          </a:p>
          <a:p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активной развивающей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среды;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диагностика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общих и частных проблем в развитии и воспитании ребенка.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Pictures\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437" y="0"/>
            <a:ext cx="9151437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000760" y="2071678"/>
            <a:ext cx="24964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безопасность  детей</a:t>
            </a:r>
            <a:endParaRPr lang="ru-RU" sz="2000" b="1" dirty="0">
              <a:solidFill>
                <a:schemeClr val="bg1"/>
              </a:solidFill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11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99841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Овал 13"/>
          <p:cNvSpPr/>
          <p:nvPr/>
        </p:nvSpPr>
        <p:spPr>
          <a:xfrm>
            <a:off x="1857356" y="569630"/>
            <a:ext cx="2857520" cy="182283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воспитать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детству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родительству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28596" y="3714752"/>
            <a:ext cx="2857520" cy="177788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повышать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содействовать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общей культуры семьи </a:t>
            </a:r>
          </a:p>
        </p:txBody>
      </p:sp>
      <p:sp>
        <p:nvSpPr>
          <p:cNvPr id="16" name="Овал 15"/>
          <p:cNvSpPr/>
          <p:nvPr/>
        </p:nvSpPr>
        <p:spPr>
          <a:xfrm>
            <a:off x="5572132" y="928670"/>
            <a:ext cx="2780382" cy="177909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взаимодействовать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 для изучения их семейной микросреды</a:t>
            </a:r>
          </a:p>
        </p:txBody>
      </p:sp>
      <p:sp>
        <p:nvSpPr>
          <p:cNvPr id="17" name="Овал 16"/>
          <p:cNvSpPr/>
          <p:nvPr/>
        </p:nvSpPr>
        <p:spPr>
          <a:xfrm>
            <a:off x="3071802" y="4929198"/>
            <a:ext cx="2793716" cy="157163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различные формы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сотрудничества </a:t>
            </a:r>
          </a:p>
        </p:txBody>
      </p:sp>
      <p:sp>
        <p:nvSpPr>
          <p:cNvPr id="18" name="Овал 17"/>
          <p:cNvSpPr/>
          <p:nvPr/>
        </p:nvSpPr>
        <p:spPr>
          <a:xfrm>
            <a:off x="5786446" y="3714752"/>
            <a:ext cx="2930753" cy="170587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оказать практическую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теоретическую помощь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96933" y="2575024"/>
            <a:ext cx="2902031" cy="174261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помощь семье 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воспитании детей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</TotalTime>
  <Words>472</Words>
  <Application>Microsoft Office PowerPoint</Application>
  <PresentationFormat>Экран (4:3)</PresentationFormat>
  <Paragraphs>82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145</cp:revision>
  <dcterms:created xsi:type="dcterms:W3CDTF">2017-04-18T05:37:36Z</dcterms:created>
  <dcterms:modified xsi:type="dcterms:W3CDTF">2020-04-28T13:22:21Z</dcterms:modified>
</cp:coreProperties>
</file>